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5" r:id="rId2"/>
    <p:sldMasterId id="2147483741" r:id="rId3"/>
    <p:sldMasterId id="2147483753" r:id="rId4"/>
    <p:sldMasterId id="2147483765" r:id="rId5"/>
  </p:sldMasterIdLst>
  <p:notesMasterIdLst>
    <p:notesMasterId r:id="rId30"/>
  </p:notesMasterIdLst>
  <p:sldIdLst>
    <p:sldId id="257" r:id="rId6"/>
    <p:sldId id="258" r:id="rId7"/>
    <p:sldId id="316" r:id="rId8"/>
    <p:sldId id="317" r:id="rId9"/>
    <p:sldId id="259" r:id="rId10"/>
    <p:sldId id="300" r:id="rId11"/>
    <p:sldId id="290" r:id="rId12"/>
    <p:sldId id="326" r:id="rId13"/>
    <p:sldId id="327" r:id="rId14"/>
    <p:sldId id="322" r:id="rId15"/>
    <p:sldId id="325" r:id="rId16"/>
    <p:sldId id="333" r:id="rId17"/>
    <p:sldId id="328" r:id="rId18"/>
    <p:sldId id="337" r:id="rId19"/>
    <p:sldId id="336" r:id="rId20"/>
    <p:sldId id="330" r:id="rId21"/>
    <p:sldId id="329" r:id="rId22"/>
    <p:sldId id="332" r:id="rId23"/>
    <p:sldId id="334" r:id="rId24"/>
    <p:sldId id="295" r:id="rId25"/>
    <p:sldId id="339" r:id="rId26"/>
    <p:sldId id="289" r:id="rId27"/>
    <p:sldId id="335" r:id="rId28"/>
    <p:sldId id="34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>
            <p14:sldId id="257"/>
            <p14:sldId id="258"/>
            <p14:sldId id="316"/>
            <p14:sldId id="317"/>
            <p14:sldId id="259"/>
            <p14:sldId id="300"/>
            <p14:sldId id="290"/>
            <p14:sldId id="326"/>
            <p14:sldId id="327"/>
            <p14:sldId id="322"/>
            <p14:sldId id="325"/>
            <p14:sldId id="333"/>
            <p14:sldId id="328"/>
            <p14:sldId id="337"/>
            <p14:sldId id="336"/>
            <p14:sldId id="330"/>
            <p14:sldId id="329"/>
            <p14:sldId id="332"/>
            <p14:sldId id="334"/>
          </p14:sldIdLst>
        </p14:section>
        <p14:section name="Group Member 2" id="{ED02CA79-8112-418E-8BC2-0FD9B68AECB3}">
          <p14:sldIdLst>
            <p14:sldId id="295"/>
            <p14:sldId id="339"/>
            <p14:sldId id="289"/>
            <p14:sldId id="335"/>
            <p14:sldId id="340"/>
          </p14:sldIdLst>
        </p14:section>
        <p14:section name="Group Member 3" id="{0DAD77B1-60C5-4EB2-933E-C56E97A5B2A7}">
          <p14:sldIdLst/>
        </p14:section>
        <p14:section name="General Closing" id="{4AB6C702-EE4D-4283-ACB0-770710E41AE6}">
          <p14:sldIdLst/>
        </p14:section>
        <p14:section name="Group Member 1" id="{F36D40C7-3398-4B83-BF7E-ED67C77B9FC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  <a:srgbClr val="B6DD55"/>
    <a:srgbClr val="94BF27"/>
    <a:srgbClr val="FBAC97"/>
    <a:srgbClr val="651803"/>
    <a:srgbClr val="F5B45D"/>
    <a:srgbClr val="ADEBF5"/>
    <a:srgbClr val="1C6D7A"/>
    <a:srgbClr val="F9724D"/>
    <a:srgbClr val="AE2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2865" autoAdjust="0"/>
  </p:normalViewPr>
  <p:slideViewPr>
    <p:cSldViewPr snapToGrid="0">
      <p:cViewPr varScale="1">
        <p:scale>
          <a:sx n="61" d="100"/>
          <a:sy n="61" d="100"/>
        </p:scale>
        <p:origin x="9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2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464DD-DFBD-41C8-9D8B-373CE18C8E50}" type="slidenum">
              <a:rPr lang="ru-RU">
                <a:latin typeface="Arial" pitchFamily="34" charset="0"/>
                <a:cs typeface="Arial" pitchFamily="34" charset="0"/>
              </a:rPr>
              <a:pPr/>
              <a:t>11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7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3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7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4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5547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305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5852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5356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001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9625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1142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49501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4776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5162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5132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3D9F-21A6-44D3-979A-66D4A970D568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FCDFA-E4B0-400F-A2E5-94AB973FBA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388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1F0E-E89F-44DE-8525-8DAA0BD8EA59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30AB9-7B96-4300-92DE-FDE676B45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381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8496-99BA-49AF-8835-6E4CD9A36B9F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ED216-CCBE-4236-BE7F-9D3A9F4DA9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7041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25A0-2741-440B-8745-6239A535558D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BE087-275E-48A2-8A04-F706151A8F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50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0875-BA3E-4A11-A5F6-ADC22FB6495E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D43B4-54F8-4E8D-868E-3036EB186B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179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72EF-D6B0-4EE8-BE13-E2223A143162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56EB9-37D0-4A3B-97B2-AE28DEF85A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76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F729-7353-4A2F-98BA-BD44C474A8EE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EF52-E619-486C-8FA7-7669940455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1009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7FB6-51ED-4CE5-BA3A-608BD1ED95E5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3E791-A848-46AA-94FB-5E94402B2A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527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4E4A-1B41-4643-88DC-24633D224B72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566B2-4787-4E20-939D-7AE98DCF48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0301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15F5-D49A-45D1-B555-D3CB669F9476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85A6B-A6E8-4F81-AFC0-0C3480170E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6388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3920-10DE-47FC-A580-9B1AF475FB0A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EC7FC-89DE-4AC5-8FF3-18860977B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286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64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67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99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1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445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0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486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88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2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9D6E9DEC-419B-4CC5-A080-3B06BD5A8291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9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2E0AA-D75C-4A75-BAF3-E357DEC19D36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C2B8E5-1719-44DF-BAD2-7662DD52A48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12" Type="http://schemas.openxmlformats.org/officeDocument/2006/relationships/image" Target="../media/image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pload.wikimedia.org/wikipedia/commons/7/73/Dodecahedron.gif" TargetMode="External"/><Relationship Id="rId11" Type="http://schemas.openxmlformats.org/officeDocument/2006/relationships/image" Target="../media/image26.gif"/><Relationship Id="rId5" Type="http://schemas.openxmlformats.org/officeDocument/2006/relationships/image" Target="../media/image24.gif"/><Relationship Id="rId10" Type="http://schemas.openxmlformats.org/officeDocument/2006/relationships/image" Target="../media/image7.gif"/><Relationship Id="rId4" Type="http://schemas.openxmlformats.org/officeDocument/2006/relationships/image" Target="../media/image23.gif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5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upload.wikimedia.org/wikipedia/commons/7/73/Dodecahedron.gif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5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upload.wikimedia.org/wikipedia/commons/7/73/Dodecahedron.gif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onhard_Euler_2.jpg?uselang=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98" y="1674549"/>
            <a:ext cx="9017391" cy="2081031"/>
          </a:xfrm>
        </p:spPr>
        <p:txBody>
          <a:bodyPr/>
          <a:lstStyle/>
          <a:p>
            <a:pPr algn="ctr"/>
            <a:r>
              <a:rPr lang="ru-RU" sz="4100" b="1" dirty="0" smtClean="0"/>
              <a:t>Многогранники.</a:t>
            </a:r>
            <a:br>
              <a:rPr lang="ru-RU" sz="4100" b="1" dirty="0" smtClean="0"/>
            </a:br>
            <a:r>
              <a:rPr lang="ru-RU" sz="4100" b="1" dirty="0" smtClean="0"/>
              <a:t>Теорема Эйлера для многогранников</a:t>
            </a:r>
            <a:endParaRPr lang="en-US" sz="41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17151" y="5104728"/>
            <a:ext cx="8014138" cy="1161393"/>
          </a:xfrm>
        </p:spPr>
        <p:txBody>
          <a:bodyPr/>
          <a:lstStyle/>
          <a:p>
            <a:r>
              <a:rPr lang="ru-RU" sz="2400" b="1" dirty="0" smtClean="0"/>
              <a:t>«Наглядная геометрия»  8 </a:t>
            </a:r>
            <a:r>
              <a:rPr lang="ru-RU" sz="2400" b="1" dirty="0" err="1"/>
              <a:t>кл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Сост.: педагог ДО ЦТТ Михайлова Ю.Н.</a:t>
            </a:r>
          </a:p>
          <a:p>
            <a:endParaRPr lang="ru-RU" dirty="0"/>
          </a:p>
        </p:txBody>
      </p:sp>
      <p:pic>
        <p:nvPicPr>
          <p:cNvPr id="34820" name="Picture 4" descr="Додекаэд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1289" y="2715065"/>
            <a:ext cx="1491175" cy="1491175"/>
          </a:xfrm>
          <a:prstGeom prst="rect">
            <a:avLst/>
          </a:prstGeom>
          <a:noFill/>
        </p:spPr>
      </p:pic>
      <p:pic>
        <p:nvPicPr>
          <p:cNvPr id="13" name="Picture 10" descr="http://www.profcardy.com/geodina/i/ic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9229" y="5363944"/>
            <a:ext cx="733453" cy="642962"/>
          </a:xfrm>
          <a:prstGeom prst="rect">
            <a:avLst/>
          </a:prstGeom>
          <a:noFill/>
        </p:spPr>
      </p:pic>
      <p:pic>
        <p:nvPicPr>
          <p:cNvPr id="14" name="Picture 4" descr="http://www.profcardy.com/geodina/i/cubo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85740" y="4632424"/>
            <a:ext cx="1006260" cy="882111"/>
          </a:xfrm>
          <a:prstGeom prst="rect">
            <a:avLst/>
          </a:prstGeom>
          <a:noFill/>
        </p:spPr>
      </p:pic>
      <p:pic>
        <p:nvPicPr>
          <p:cNvPr id="15" name="Picture 6" descr="http://www.profcardy.com/geodina/i/oct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29963" y="4632424"/>
            <a:ext cx="942070" cy="82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9"/>
          <p:cNvGrpSpPr/>
          <p:nvPr/>
        </p:nvGrpSpPr>
        <p:grpSpPr>
          <a:xfrm>
            <a:off x="1591319" y="369077"/>
            <a:ext cx="1849891" cy="6115223"/>
            <a:chOff x="96348" y="296505"/>
            <a:chExt cx="1849891" cy="6115223"/>
          </a:xfrm>
        </p:grpSpPr>
        <p:sp>
          <p:nvSpPr>
            <p:cNvPr id="1055" name="Freeform 3"/>
            <p:cNvSpPr>
              <a:spLocks/>
            </p:cNvSpPr>
            <p:nvPr/>
          </p:nvSpPr>
          <p:spPr bwMode="auto">
            <a:xfrm rot="5320468" flipH="1">
              <a:off x="-2003461" y="2455266"/>
              <a:ext cx="6096000" cy="1803400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solidFill>
              <a:srgbClr val="FFFF66">
                <a:alpha val="6901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Группа 38"/>
            <p:cNvGrpSpPr/>
            <p:nvPr/>
          </p:nvGrpSpPr>
          <p:grpSpPr>
            <a:xfrm>
              <a:off x="96348" y="296505"/>
              <a:ext cx="1806575" cy="6115223"/>
              <a:chOff x="96348" y="296505"/>
              <a:chExt cx="1806575" cy="6115223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96348" y="296505"/>
                <a:ext cx="1806575" cy="6115223"/>
                <a:chOff x="96348" y="296505"/>
                <a:chExt cx="1806575" cy="6115223"/>
              </a:xfrm>
            </p:grpSpPr>
            <p:sp>
              <p:nvSpPr>
                <p:cNvPr id="1056" name="Freeform 4"/>
                <p:cNvSpPr>
                  <a:spLocks/>
                </p:cNvSpPr>
                <p:nvPr/>
              </p:nvSpPr>
              <p:spPr bwMode="auto">
                <a:xfrm rot="5320468" flipH="1">
                  <a:off x="395733" y="-2880"/>
                  <a:ext cx="1207806" cy="1806575"/>
                </a:xfrm>
                <a:custGeom>
                  <a:avLst/>
                  <a:gdLst>
                    <a:gd name="T0" fmla="*/ 848 w 848"/>
                    <a:gd name="T1" fmla="*/ 0 h 1138"/>
                    <a:gd name="T2" fmla="*/ 848 w 848"/>
                    <a:gd name="T3" fmla="*/ 64 h 1138"/>
                    <a:gd name="T4" fmla="*/ 12 w 848"/>
                    <a:gd name="T5" fmla="*/ 1138 h 1138"/>
                    <a:gd name="T6" fmla="*/ 0 w 848"/>
                    <a:gd name="T7" fmla="*/ 1090 h 1138"/>
                    <a:gd name="T8" fmla="*/ 848 w 848"/>
                    <a:gd name="T9" fmla="*/ 0 h 11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1138"/>
                    <a:gd name="T17" fmla="*/ 848 w 848"/>
                    <a:gd name="T18" fmla="*/ 1138 h 11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1138">
                      <a:moveTo>
                        <a:pt x="848" y="0"/>
                      </a:moveTo>
                      <a:lnTo>
                        <a:pt x="848" y="64"/>
                      </a:lnTo>
                      <a:lnTo>
                        <a:pt x="12" y="1138"/>
                      </a:lnTo>
                      <a:lnTo>
                        <a:pt x="0" y="1090"/>
                      </a:lnTo>
                      <a:lnTo>
                        <a:pt x="848" y="0"/>
                      </a:lnTo>
                      <a:close/>
                    </a:path>
                  </a:pathLst>
                </a:custGeom>
                <a:solidFill>
                  <a:srgbClr val="FFFF66">
                    <a:alpha val="6901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5"/>
                <p:cNvSpPr>
                  <a:spLocks/>
                </p:cNvSpPr>
                <p:nvPr/>
              </p:nvSpPr>
              <p:spPr bwMode="auto">
                <a:xfrm rot="5320468" flipH="1">
                  <a:off x="-2247490" y="3912253"/>
                  <a:ext cx="4905286" cy="93663"/>
                </a:xfrm>
                <a:custGeom>
                  <a:avLst/>
                  <a:gdLst>
                    <a:gd name="T0" fmla="*/ 6 w 3444"/>
                    <a:gd name="T1" fmla="*/ 22 h 59"/>
                    <a:gd name="T2" fmla="*/ 3432 w 3444"/>
                    <a:gd name="T3" fmla="*/ 5 h 59"/>
                    <a:gd name="T4" fmla="*/ 3444 w 3444"/>
                    <a:gd name="T5" fmla="*/ 53 h 59"/>
                    <a:gd name="T6" fmla="*/ 0 w 3444"/>
                    <a:gd name="T7" fmla="*/ 59 h 59"/>
                    <a:gd name="T8" fmla="*/ 6 w 3444"/>
                    <a:gd name="T9" fmla="*/ 22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44"/>
                    <a:gd name="T16" fmla="*/ 0 h 59"/>
                    <a:gd name="T17" fmla="*/ 3444 w 3444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44" h="59">
                      <a:moveTo>
                        <a:pt x="6" y="22"/>
                      </a:moveTo>
                      <a:cubicBezTo>
                        <a:pt x="2207" y="27"/>
                        <a:pt x="2859" y="0"/>
                        <a:pt x="3432" y="5"/>
                      </a:cubicBezTo>
                      <a:lnTo>
                        <a:pt x="3444" y="53"/>
                      </a:lnTo>
                      <a:lnTo>
                        <a:pt x="0" y="59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FFFF66">
                    <a:alpha val="6901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221189" name="Object 5"/>
              <p:cNvGraphicFramePr>
                <a:graphicFrameLocks noChangeAspect="1"/>
              </p:cNvGraphicFramePr>
              <p:nvPr/>
            </p:nvGraphicFramePr>
            <p:xfrm>
              <a:off x="1231900" y="736600"/>
              <a:ext cx="493713" cy="584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214" name="Формула" r:id="rId3" imgW="126780" imgH="164814" progId="Equation.3">
                      <p:embed/>
                    </p:oleObj>
                  </mc:Choice>
                  <mc:Fallback>
                    <p:oleObj name="Формула" r:id="rId3" imgW="126780" imgH="164814" progId="Equation.3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31900" y="736600"/>
                            <a:ext cx="493713" cy="584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>
                                    <a:alpha val="74117"/>
                                  </a:schemeClr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80570" y="4245429"/>
            <a:ext cx="7416800" cy="1295400"/>
            <a:chOff x="672" y="3024"/>
            <a:chExt cx="4224" cy="816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672" y="3024"/>
              <a:ext cx="4224" cy="816"/>
              <a:chOff x="336" y="2024"/>
              <a:chExt cx="4280" cy="1152"/>
            </a:xfrm>
          </p:grpSpPr>
          <p:sp>
            <p:nvSpPr>
              <p:cNvPr id="1052" name="Freeform 8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solidFill>
                <a:srgbClr val="CCFFFF">
                  <a:alpha val="6313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9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53B9FF">
                  <a:alpha val="6313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10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4"/>
                  <a:gd name="T16" fmla="*/ 0 h 59"/>
                  <a:gd name="T17" fmla="*/ 3444 w 344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0099FF">
                  <a:alpha val="6313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027" name="Object 11"/>
            <p:cNvGraphicFramePr>
              <a:graphicFrameLocks noChangeAspect="1"/>
            </p:cNvGraphicFramePr>
            <p:nvPr/>
          </p:nvGraphicFramePr>
          <p:xfrm>
            <a:off x="4320" y="3032"/>
            <a:ext cx="282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15" name="Формула" r:id="rId5" imgW="152268" imgH="203024" progId="Equation.3">
                    <p:embed/>
                  </p:oleObj>
                </mc:Choice>
                <mc:Fallback>
                  <p:oleObj name="Формула" r:id="rId5" imgW="152268" imgH="203024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32"/>
                          <a:ext cx="282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63136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29"/>
          <p:cNvGrpSpPr/>
          <p:nvPr/>
        </p:nvGrpSpPr>
        <p:grpSpPr>
          <a:xfrm>
            <a:off x="2017485" y="1473198"/>
            <a:ext cx="4789716" cy="3994150"/>
            <a:chOff x="2598056" y="1415141"/>
            <a:chExt cx="4789716" cy="3994150"/>
          </a:xfrm>
        </p:grpSpPr>
        <p:sp>
          <p:nvSpPr>
            <p:cNvPr id="1030" name="AutoShape 12"/>
            <p:cNvSpPr>
              <a:spLocks noChangeArrowheads="1"/>
            </p:cNvSpPr>
            <p:nvPr/>
          </p:nvSpPr>
          <p:spPr bwMode="auto">
            <a:xfrm>
              <a:off x="2612570" y="1415141"/>
              <a:ext cx="4775200" cy="3994150"/>
            </a:xfrm>
            <a:prstGeom prst="cube">
              <a:avLst>
                <a:gd name="adj" fmla="val 25000"/>
              </a:avLst>
            </a:prstGeom>
            <a:solidFill>
              <a:srgbClr val="FF00FF">
                <a:alpha val="72156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Группа 37"/>
            <p:cNvGrpSpPr/>
            <p:nvPr/>
          </p:nvGrpSpPr>
          <p:grpSpPr>
            <a:xfrm>
              <a:off x="2598056" y="1422399"/>
              <a:ext cx="4789716" cy="3976916"/>
              <a:chOff x="2612570" y="1422399"/>
              <a:chExt cx="4789716" cy="3976916"/>
            </a:xfrm>
          </p:grpSpPr>
          <p:sp>
            <p:nvSpPr>
              <p:cNvPr id="1042" name="Freeform 32"/>
              <p:cNvSpPr>
                <a:spLocks/>
              </p:cNvSpPr>
              <p:nvPr/>
            </p:nvSpPr>
            <p:spPr bwMode="auto">
              <a:xfrm>
                <a:off x="3614057" y="1422399"/>
                <a:ext cx="3788229" cy="3018972"/>
              </a:xfrm>
              <a:custGeom>
                <a:avLst/>
                <a:gdLst>
                  <a:gd name="T0" fmla="*/ 0 w 1656"/>
                  <a:gd name="T1" fmla="*/ 0 h 1976"/>
                  <a:gd name="T2" fmla="*/ 24 w 1656"/>
                  <a:gd name="T3" fmla="*/ 1976 h 1976"/>
                  <a:gd name="T4" fmla="*/ 1656 w 1656"/>
                  <a:gd name="T5" fmla="*/ 1976 h 1976"/>
                  <a:gd name="T6" fmla="*/ 0 60000 65536"/>
                  <a:gd name="T7" fmla="*/ 0 60000 65536"/>
                  <a:gd name="T8" fmla="*/ 0 60000 65536"/>
                  <a:gd name="T9" fmla="*/ 0 w 1656"/>
                  <a:gd name="T10" fmla="*/ 0 h 1976"/>
                  <a:gd name="T11" fmla="*/ 1656 w 1656"/>
                  <a:gd name="T12" fmla="*/ 1976 h 19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6" h="1976">
                    <a:moveTo>
                      <a:pt x="0" y="0"/>
                    </a:moveTo>
                    <a:lnTo>
                      <a:pt x="24" y="1976"/>
                    </a:lnTo>
                    <a:lnTo>
                      <a:pt x="1656" y="197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33"/>
              <p:cNvSpPr>
                <a:spLocks/>
              </p:cNvSpPr>
              <p:nvPr/>
            </p:nvSpPr>
            <p:spPr bwMode="auto">
              <a:xfrm>
                <a:off x="2612570" y="4433271"/>
                <a:ext cx="1064801" cy="966044"/>
              </a:xfrm>
              <a:custGeom>
                <a:avLst/>
                <a:gdLst>
                  <a:gd name="T0" fmla="*/ 632 w 632"/>
                  <a:gd name="T1" fmla="*/ 0 h 552"/>
                  <a:gd name="T2" fmla="*/ 0 w 632"/>
                  <a:gd name="T3" fmla="*/ 552 h 552"/>
                  <a:gd name="T4" fmla="*/ 0 60000 65536"/>
                  <a:gd name="T5" fmla="*/ 0 60000 65536"/>
                  <a:gd name="T6" fmla="*/ 0 w 632"/>
                  <a:gd name="T7" fmla="*/ 0 h 552"/>
                  <a:gd name="T8" fmla="*/ 632 w 632"/>
                  <a:gd name="T9" fmla="*/ 552 h 5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32" h="552">
                    <a:moveTo>
                      <a:pt x="632" y="0"/>
                    </a:moveTo>
                    <a:lnTo>
                      <a:pt x="0" y="55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Группа 35"/>
          <p:cNvGrpSpPr/>
          <p:nvPr/>
        </p:nvGrpSpPr>
        <p:grpSpPr>
          <a:xfrm>
            <a:off x="5364716" y="668470"/>
            <a:ext cx="1923302" cy="5913759"/>
            <a:chOff x="5364716" y="668470"/>
            <a:chExt cx="1923302" cy="5913759"/>
          </a:xfrm>
        </p:grpSpPr>
        <p:grpSp>
          <p:nvGrpSpPr>
            <p:cNvPr id="10" name="Группа 36"/>
            <p:cNvGrpSpPr/>
            <p:nvPr/>
          </p:nvGrpSpPr>
          <p:grpSpPr>
            <a:xfrm>
              <a:off x="5364716" y="668470"/>
              <a:ext cx="1923302" cy="5913759"/>
              <a:chOff x="7657974" y="743857"/>
              <a:chExt cx="1923302" cy="5913759"/>
            </a:xfrm>
          </p:grpSpPr>
          <p:sp>
            <p:nvSpPr>
              <p:cNvPr id="1044" name="Freeform 23"/>
              <p:cNvSpPr>
                <a:spLocks/>
              </p:cNvSpPr>
              <p:nvPr/>
            </p:nvSpPr>
            <p:spPr bwMode="auto">
              <a:xfrm rot="5400000" flipH="1">
                <a:off x="5695782" y="2725762"/>
                <a:ext cx="5867400" cy="1903589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solidFill>
                <a:srgbClr val="FFFF66">
                  <a:alpha val="74117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24"/>
              <p:cNvSpPr>
                <a:spLocks/>
              </p:cNvSpPr>
              <p:nvPr/>
            </p:nvSpPr>
            <p:spPr bwMode="auto">
              <a:xfrm rot="5400000" flipH="1">
                <a:off x="8021799" y="387284"/>
                <a:ext cx="1179289" cy="1906940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FFFF66">
                  <a:alpha val="74117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25"/>
              <p:cNvSpPr>
                <a:spLocks/>
              </p:cNvSpPr>
              <p:nvPr/>
            </p:nvSpPr>
            <p:spPr bwMode="auto">
              <a:xfrm rot="5400000" flipH="1">
                <a:off x="5317126" y="4213448"/>
                <a:ext cx="4789471" cy="98866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4"/>
                  <a:gd name="T16" fmla="*/ 0 h 59"/>
                  <a:gd name="T17" fmla="*/ 3444 w 344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FF66">
                  <a:alpha val="74117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32" name="Object 18"/>
            <p:cNvGraphicFramePr>
              <a:graphicFrameLocks noChangeAspect="1"/>
            </p:cNvGraphicFramePr>
            <p:nvPr/>
          </p:nvGraphicFramePr>
          <p:xfrm>
            <a:off x="6686096" y="1116239"/>
            <a:ext cx="592138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16" name="Формула" r:id="rId7" imgW="152268" imgH="164957" progId="Equation.3">
                    <p:embed/>
                  </p:oleObj>
                </mc:Choice>
                <mc:Fallback>
                  <p:oleObj name="Формула" r:id="rId7" imgW="152268" imgH="164957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6096" y="1116239"/>
                          <a:ext cx="592138" cy="58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74117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64458" y="1255487"/>
            <a:ext cx="7620000" cy="1524000"/>
            <a:chOff x="1576" y="1728"/>
            <a:chExt cx="3704" cy="816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1576" y="1728"/>
              <a:ext cx="3704" cy="816"/>
              <a:chOff x="336" y="2024"/>
              <a:chExt cx="4280" cy="1152"/>
            </a:xfrm>
          </p:grpSpPr>
          <p:sp>
            <p:nvSpPr>
              <p:cNvPr id="48" name="Freeform 15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solidFill>
                <a:srgbClr val="CCFFFF">
                  <a:alpha val="74117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53B9FF">
                  <a:alpha val="74117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17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4"/>
                  <a:gd name="T16" fmla="*/ 0 h 59"/>
                  <a:gd name="T17" fmla="*/ 3444 w 344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0099FF">
                  <a:alpha val="74117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47" name="Object 18"/>
            <p:cNvGraphicFramePr>
              <a:graphicFrameLocks noChangeAspect="1"/>
            </p:cNvGraphicFramePr>
            <p:nvPr/>
          </p:nvGraphicFramePr>
          <p:xfrm>
            <a:off x="4752" y="1728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17" name="Формула" r:id="rId9" imgW="152334" imgH="139639" progId="Equation.3">
                    <p:embed/>
                  </p:oleObj>
                </mc:Choice>
                <mc:Fallback>
                  <p:oleObj name="Формула" r:id="rId9" imgW="152334" imgH="139639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728"/>
                          <a:ext cx="28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74117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Прямоугольник 37"/>
          <p:cNvSpPr/>
          <p:nvPr/>
        </p:nvSpPr>
        <p:spPr>
          <a:xfrm>
            <a:off x="9326880" y="612081"/>
            <a:ext cx="2865120" cy="1505243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444952" y="720189"/>
            <a:ext cx="2616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Выпуклый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многогранник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59581" y="2380206"/>
            <a:ext cx="3932419" cy="30774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8229598" y="2590967"/>
            <a:ext cx="406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Многогранник называется </a:t>
            </a:r>
            <a:r>
              <a:rPr lang="ru-RU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выпуклым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, если он расположен по одну сторону от плоскости каждой его 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грани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1761067" y="1968500"/>
            <a:ext cx="3632200" cy="3754438"/>
          </a:xfrm>
          <a:prstGeom prst="cube">
            <a:avLst>
              <a:gd name="adj" fmla="val 37764"/>
            </a:avLst>
          </a:prstGeom>
          <a:solidFill>
            <a:srgbClr val="C000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4005038" y="3072040"/>
            <a:ext cx="4210049" cy="2657475"/>
          </a:xfrm>
          <a:prstGeom prst="cube">
            <a:avLst>
              <a:gd name="adj" fmla="val 37815"/>
            </a:avLst>
          </a:prstGeom>
          <a:solidFill>
            <a:srgbClr val="C000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Freeform 5"/>
          <p:cNvSpPr>
            <a:spLocks/>
          </p:cNvSpPr>
          <p:nvPr/>
        </p:nvSpPr>
        <p:spPr bwMode="auto">
          <a:xfrm>
            <a:off x="1744134" y="2999014"/>
            <a:ext cx="5147733" cy="2730500"/>
          </a:xfrm>
          <a:custGeom>
            <a:avLst/>
            <a:gdLst>
              <a:gd name="T0" fmla="*/ 0 w 2432"/>
              <a:gd name="T1" fmla="*/ 1720 h 1720"/>
              <a:gd name="T2" fmla="*/ 2432 w 2432"/>
              <a:gd name="T3" fmla="*/ 1712 h 1720"/>
              <a:gd name="T4" fmla="*/ 2432 w 2432"/>
              <a:gd name="T5" fmla="*/ 672 h 1720"/>
              <a:gd name="T6" fmla="*/ 1080 w 2432"/>
              <a:gd name="T7" fmla="*/ 680 h 1720"/>
              <a:gd name="T8" fmla="*/ 1064 w 2432"/>
              <a:gd name="T9" fmla="*/ 0 h 1720"/>
              <a:gd name="T10" fmla="*/ 0 w 2432"/>
              <a:gd name="T11" fmla="*/ 0 h 1720"/>
              <a:gd name="T12" fmla="*/ 0 w 2432"/>
              <a:gd name="T13" fmla="*/ 1720 h 1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2"/>
              <a:gd name="T22" fmla="*/ 0 h 1720"/>
              <a:gd name="T23" fmla="*/ 2432 w 2432"/>
              <a:gd name="T24" fmla="*/ 1720 h 17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2" h="1720">
                <a:moveTo>
                  <a:pt x="0" y="1720"/>
                </a:moveTo>
                <a:lnTo>
                  <a:pt x="2432" y="1712"/>
                </a:lnTo>
                <a:lnTo>
                  <a:pt x="2432" y="672"/>
                </a:lnTo>
                <a:lnTo>
                  <a:pt x="1080" y="680"/>
                </a:lnTo>
                <a:lnTo>
                  <a:pt x="1064" y="0"/>
                </a:lnTo>
                <a:lnTo>
                  <a:pt x="0" y="0"/>
                </a:lnTo>
                <a:lnTo>
                  <a:pt x="0" y="172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-1" y="2656114"/>
            <a:ext cx="9477829" cy="2093686"/>
            <a:chOff x="672" y="3024"/>
            <a:chExt cx="4224" cy="816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72" y="3024"/>
              <a:ext cx="4224" cy="816"/>
              <a:chOff x="336" y="2024"/>
              <a:chExt cx="4280" cy="1152"/>
            </a:xfrm>
          </p:grpSpPr>
          <p:sp>
            <p:nvSpPr>
              <p:cNvPr id="2075" name="Freeform 38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solidFill>
                <a:srgbClr val="FF66CC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Freeform 39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FF66CC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7" name="Freeform 40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4"/>
                  <a:gd name="T16" fmla="*/ 0 h 59"/>
                  <a:gd name="T17" fmla="*/ 3444 w 344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66CC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2051" name="Object 41"/>
            <p:cNvGraphicFramePr>
              <a:graphicFrameLocks noChangeAspect="1"/>
            </p:cNvGraphicFramePr>
            <p:nvPr/>
          </p:nvGraphicFramePr>
          <p:xfrm>
            <a:off x="4320" y="3032"/>
            <a:ext cx="282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18" name="Формула" r:id="rId4" imgW="152268" imgH="203024" progId="Equation.3">
                    <p:embed/>
                  </p:oleObj>
                </mc:Choice>
                <mc:Fallback>
                  <p:oleObj name="Формула" r:id="rId4" imgW="152268" imgH="203024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32"/>
                          <a:ext cx="282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CC">
                                  <a:alpha val="41176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1307" name="AutoShape 43"/>
          <p:cNvSpPr>
            <a:spLocks noChangeArrowheads="1"/>
          </p:cNvSpPr>
          <p:nvPr/>
        </p:nvSpPr>
        <p:spPr bwMode="auto">
          <a:xfrm>
            <a:off x="1741713" y="1923146"/>
            <a:ext cx="3730171" cy="2198911"/>
          </a:xfrm>
          <a:prstGeom prst="cube">
            <a:avLst>
              <a:gd name="adj" fmla="val 49537"/>
            </a:avLst>
          </a:prstGeom>
          <a:solidFill>
            <a:srgbClr val="C0000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45922" y="1524000"/>
            <a:ext cx="7620000" cy="2133600"/>
            <a:chOff x="1576" y="1728"/>
            <a:chExt cx="3704" cy="81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576" y="1728"/>
              <a:ext cx="3704" cy="816"/>
              <a:chOff x="336" y="2024"/>
              <a:chExt cx="4280" cy="1152"/>
            </a:xfrm>
          </p:grpSpPr>
          <p:sp>
            <p:nvSpPr>
              <p:cNvPr id="2071" name="Freeform 24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solidFill>
                <a:srgbClr val="CCFF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2" name="Freeform 25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53B9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3" name="Freeform 26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4"/>
                  <a:gd name="T16" fmla="*/ 0 h 59"/>
                  <a:gd name="T17" fmla="*/ 3444 w 344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0099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2050" name="Object 27"/>
            <p:cNvGraphicFramePr>
              <a:graphicFrameLocks noChangeAspect="1"/>
            </p:cNvGraphicFramePr>
            <p:nvPr/>
          </p:nvGraphicFramePr>
          <p:xfrm>
            <a:off x="4752" y="1728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19" name="Формула" r:id="rId6" imgW="152334" imgH="139639" progId="Equation.3">
                    <p:embed/>
                  </p:oleObj>
                </mc:Choice>
                <mc:Fallback>
                  <p:oleObj name="Формула" r:id="rId6" imgW="152334" imgH="13963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728"/>
                          <a:ext cx="28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9999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4"/>
          <p:cNvGrpSpPr>
            <a:grpSpLocks/>
          </p:cNvGrpSpPr>
          <p:nvPr/>
        </p:nvGrpSpPr>
        <p:grpSpPr bwMode="auto">
          <a:xfrm rot="5400000" flipH="1">
            <a:off x="1790700" y="2959100"/>
            <a:ext cx="5867400" cy="1930400"/>
            <a:chOff x="336" y="2024"/>
            <a:chExt cx="4280" cy="1152"/>
          </a:xfrm>
        </p:grpSpPr>
        <p:sp>
          <p:nvSpPr>
            <p:cNvPr id="2067" name="Freeform 45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solidFill>
              <a:srgbClr val="00FF00">
                <a:alpha val="4901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46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00FF00">
                <a:alpha val="7411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47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4"/>
                <a:gd name="T16" fmla="*/ 0 h 59"/>
                <a:gd name="T17" fmla="*/ 3444 w 344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FF00">
                <a:alpha val="7411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1312" name="AutoShape 48"/>
          <p:cNvSpPr>
            <a:spLocks noChangeArrowheads="1"/>
          </p:cNvSpPr>
          <p:nvPr/>
        </p:nvSpPr>
        <p:spPr bwMode="auto">
          <a:xfrm>
            <a:off x="4368798" y="2841176"/>
            <a:ext cx="4165600" cy="2920996"/>
          </a:xfrm>
          <a:prstGeom prst="cube">
            <a:avLst>
              <a:gd name="adj" fmla="val 37440"/>
            </a:avLst>
          </a:prstGeom>
          <a:solidFill>
            <a:schemeClr val="accent5">
              <a:lumMod val="75000"/>
            </a:schemeClr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 rot="5400000" flipH="1">
            <a:off x="4780642" y="2959100"/>
            <a:ext cx="5867400" cy="1930400"/>
            <a:chOff x="336" y="2024"/>
            <a:chExt cx="4280" cy="1152"/>
          </a:xfrm>
        </p:grpSpPr>
        <p:sp>
          <p:nvSpPr>
            <p:cNvPr id="2064" name="Freeform 29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solidFill>
              <a:srgbClr val="FFFF66">
                <a:alpha val="4901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30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FFF66">
                <a:alpha val="7411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31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4"/>
                <a:gd name="T16" fmla="*/ 0 h 59"/>
                <a:gd name="T17" fmla="*/ 3444 w 344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FFFF66">
                <a:alpha val="7411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9326880" y="562708"/>
            <a:ext cx="2865120" cy="1505243"/>
          </a:xfrm>
          <a:prstGeom prst="rect">
            <a:avLst/>
          </a:prstGeom>
          <a:solidFill>
            <a:srgbClr val="F5B45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59173" y="829046"/>
            <a:ext cx="2616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неВыпуклый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многогранник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3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https://ds04.infourok.ru/uploads/ex/02e6/0013293d-9b847414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05" y="0"/>
            <a:ext cx="98658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6948" y="295422"/>
            <a:ext cx="11732455" cy="6330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6948" y="352798"/>
          <a:ext cx="11760591" cy="65121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7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3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343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cap="none" spc="0" dirty="0" smtClean="0">
                          <a:ln w="24500" cmpd="dbl">
                            <a:solidFill>
                              <a:schemeClr val="accent4">
                                <a:lumMod val="7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Правильные</a:t>
                      </a:r>
                      <a:r>
                        <a:rPr lang="ru-RU" sz="3200" b="1" i="1" cap="none" spc="0" baseline="0" dirty="0" smtClean="0">
                          <a:ln w="24500" cmpd="dbl">
                            <a:solidFill>
                              <a:schemeClr val="accent4">
                                <a:lumMod val="7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sz="3200" b="1" i="1" cap="none" spc="0" baseline="0" dirty="0" smtClean="0">
                          <a:ln w="24500" cmpd="dbl">
                            <a:solidFill>
                              <a:schemeClr val="accent4">
                                <a:lumMod val="7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многогранники</a:t>
                      </a:r>
                      <a:endParaRPr lang="ru-RU" sz="3200" b="1" i="1" cap="none" spc="0" dirty="0">
                        <a:ln w="24500" cmpd="dbl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i="1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2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0594" name="Picture 2" descr="https://upload.wikimedia.org/wikipedia/commons/7/70/Tetrahedr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2171" y="721605"/>
            <a:ext cx="2347163" cy="2347163"/>
          </a:xfrm>
          <a:prstGeom prst="rect">
            <a:avLst/>
          </a:prstGeom>
          <a:noFill/>
        </p:spPr>
      </p:pic>
      <p:pic>
        <p:nvPicPr>
          <p:cNvPr id="110596" name="Picture 4" descr="Hexahedr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653" y="721606"/>
            <a:ext cx="2387355" cy="2387355"/>
          </a:xfrm>
          <a:prstGeom prst="rect">
            <a:avLst/>
          </a:prstGeom>
          <a:noFill/>
        </p:spPr>
      </p:pic>
      <p:pic>
        <p:nvPicPr>
          <p:cNvPr id="110598" name="Picture 6" descr="Октаэдр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05" y="3507010"/>
            <a:ext cx="2438400" cy="2438400"/>
          </a:xfrm>
          <a:prstGeom prst="rect">
            <a:avLst/>
          </a:prstGeom>
          <a:noFill/>
        </p:spPr>
      </p:pic>
      <p:pic>
        <p:nvPicPr>
          <p:cNvPr id="110602" name="Picture 10" descr="Икосаэдр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0220" y="3478873"/>
            <a:ext cx="2438400" cy="2438400"/>
          </a:xfrm>
          <a:prstGeom prst="rect">
            <a:avLst/>
          </a:prstGeom>
          <a:noFill/>
        </p:spPr>
      </p:pic>
      <p:pic>
        <p:nvPicPr>
          <p:cNvPr id="110600" name="Picture 8" descr="Файл:Dodecahedron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7070" y="3477116"/>
            <a:ext cx="24384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8437" y="2883876"/>
            <a:ext cx="19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тетраэдр</a:t>
            </a:r>
            <a:endParaRPr lang="ru-RU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4855" y="2980005"/>
            <a:ext cx="274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гексаэдр (куб)</a:t>
            </a:r>
            <a:endParaRPr lang="ru-RU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9551" y="5821737"/>
            <a:ext cx="19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косаэдр</a:t>
            </a:r>
            <a:endParaRPr lang="ru-RU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6376" y="5796805"/>
            <a:ext cx="224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додекаэдр</a:t>
            </a:r>
            <a:endParaRPr lang="ru-RU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313" y="5704500"/>
            <a:ext cx="19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октаэдр</a:t>
            </a:r>
            <a:endParaRPr lang="ru-RU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 descr="http://www.profcardy.com/geometria/i/poly/tetra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7920" y="2062089"/>
            <a:ext cx="1187548" cy="1187548"/>
          </a:xfrm>
          <a:prstGeom prst="rect">
            <a:avLst/>
          </a:prstGeom>
          <a:noFill/>
        </p:spPr>
      </p:pic>
      <p:pic>
        <p:nvPicPr>
          <p:cNvPr id="15" name="Picture 10" descr="http://www.profcardy.com/geodina/i/ico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44445" y="4998182"/>
            <a:ext cx="1166738" cy="1022790"/>
          </a:xfrm>
          <a:prstGeom prst="rect">
            <a:avLst/>
          </a:prstGeom>
          <a:noFill/>
        </p:spPr>
      </p:pic>
      <p:pic>
        <p:nvPicPr>
          <p:cNvPr id="16" name="Picture 4" descr="http://www.profcardy.com/geodina/i/cubo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25718" y="2029900"/>
            <a:ext cx="1343261" cy="1177534"/>
          </a:xfrm>
          <a:prstGeom prst="rect">
            <a:avLst/>
          </a:prstGeom>
          <a:noFill/>
        </p:spPr>
      </p:pic>
      <p:pic>
        <p:nvPicPr>
          <p:cNvPr id="17" name="Picture 8" descr="http://www.profcardy.com/geodina/i/dode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4618357"/>
            <a:ext cx="1354310" cy="1187220"/>
          </a:xfrm>
          <a:prstGeom prst="rect">
            <a:avLst/>
          </a:prstGeom>
          <a:noFill/>
        </p:spPr>
      </p:pic>
      <p:pic>
        <p:nvPicPr>
          <p:cNvPr id="18" name="Picture 6" descr="http://www.profcardy.com/geodina/i/octa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77441" y="4801235"/>
            <a:ext cx="1466850" cy="1285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 descr="https://ds04.infourok.ru/uploads/ex/0476/0007920d-ed5ae521/64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-1"/>
            <a:ext cx="97155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 descr="https://cloud.prezentacii.org/19/01/113242/images/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0"/>
            <a:ext cx="1017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https://mypresentation.ru/documents_6/fa21b1bae8b1fda12fb3dd32d1c25db6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0"/>
            <a:ext cx="9582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https://cf2.ppt-online.org/files2/slide/z/ZpCLaB298GN67jPVqYHmdkgw1ihycAKbztRESn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63" y="-35940"/>
            <a:ext cx="10186737" cy="689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 descr="http://900igr.net/up/datas/163151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47" y="-1"/>
            <a:ext cx="98498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https://cloud.prezentacii.org/19/02/127369/images/scre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0"/>
            <a:ext cx="1042035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Цель занятия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8856"/>
            <a:ext cx="10939593" cy="1526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Исследовать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многогранники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Расширить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математическую понятию за счет включения новых элементов – теорема Эйлера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2695074"/>
            <a:ext cx="108203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Задачи: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- образовательные: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 Ввести определение многогранников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Рассмотреть виды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многогранников знаний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при решении задач;</a:t>
            </a:r>
          </a:p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- развивающие: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 развитие логического мышления, памяти, наблюдательности, умения правильно обобщать данные и делать выводы, сравнивать;</a:t>
            </a:r>
          </a:p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- воспитательные: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 воспитание аккуратности и внимательности.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226" y="739161"/>
            <a:ext cx="5537601" cy="1080937"/>
          </a:xfrm>
        </p:spPr>
        <p:txBody>
          <a:bodyPr/>
          <a:lstStyle/>
          <a:p>
            <a:r>
              <a:rPr lang="ru-RU" dirty="0" smtClean="0"/>
              <a:t>Теорема Эйлера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354" y="651577"/>
            <a:ext cx="11718387" cy="5903968"/>
          </a:xfrm>
          <a:prstGeom prst="rect">
            <a:avLst/>
          </a:prstGeom>
          <a:solidFill>
            <a:schemeClr val="accent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05055"/>
              </p:ext>
            </p:extLst>
          </p:nvPr>
        </p:nvGraphicFramePr>
        <p:xfrm>
          <a:off x="281355" y="651577"/>
          <a:ext cx="11408898" cy="584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483">
                  <a:extLst>
                    <a:ext uri="{9D8B030D-6E8A-4147-A177-3AD203B41FA5}">
                      <a16:colId xmlns:a16="http://schemas.microsoft.com/office/drawing/2014/main" val="140595165"/>
                    </a:ext>
                  </a:extLst>
                </a:gridCol>
                <a:gridCol w="190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4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Script" pitchFamily="34" charset="0"/>
                        </a:rPr>
                        <a:t>многогранники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Script" pitchFamily="34" charset="0"/>
                        </a:rPr>
                        <a:t>Название многогранника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Число граней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(Г)</a:t>
                      </a:r>
                      <a:endParaRPr lang="ru-RU" sz="2000" dirty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Число ребер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(Р)</a:t>
                      </a:r>
                      <a:endParaRPr lang="ru-RU" sz="2000" dirty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Число вершин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(В)</a:t>
                      </a:r>
                      <a:endParaRPr lang="ru-RU" sz="2000" dirty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Г+В-Р=</a:t>
                      </a:r>
                      <a:endParaRPr lang="ru-RU" sz="2000" dirty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781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781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781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781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23619" y="93673"/>
            <a:ext cx="4724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ПРАКТИЧЕСКАЯ ЧАСТЬ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upload.wikimedia.org/wikipedia/commons/7/70/Tetrahedron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177" y="1365463"/>
            <a:ext cx="1273651" cy="1273651"/>
          </a:xfrm>
          <a:prstGeom prst="rect">
            <a:avLst/>
          </a:prstGeom>
          <a:noFill/>
        </p:spPr>
      </p:pic>
      <p:pic>
        <p:nvPicPr>
          <p:cNvPr id="7" name="Picture 4" descr="Hexahedron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026" y="2537599"/>
            <a:ext cx="1033782" cy="1033782"/>
          </a:xfrm>
          <a:prstGeom prst="rect">
            <a:avLst/>
          </a:prstGeom>
          <a:noFill/>
        </p:spPr>
      </p:pic>
      <p:pic>
        <p:nvPicPr>
          <p:cNvPr id="8" name="Picture 6" descr="Октаэдр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050" y="3488323"/>
            <a:ext cx="1040815" cy="1040815"/>
          </a:xfrm>
          <a:prstGeom prst="rect">
            <a:avLst/>
          </a:prstGeom>
          <a:noFill/>
        </p:spPr>
      </p:pic>
      <p:pic>
        <p:nvPicPr>
          <p:cNvPr id="9" name="Picture 8" descr="Файл:Dodecahedron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711" y="4401489"/>
            <a:ext cx="996675" cy="996675"/>
          </a:xfrm>
          <a:prstGeom prst="rect">
            <a:avLst/>
          </a:prstGeom>
          <a:noFill/>
        </p:spPr>
      </p:pic>
      <p:pic>
        <p:nvPicPr>
          <p:cNvPr id="10" name="Picture 10" descr="Икосаэдр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050" y="5528535"/>
            <a:ext cx="1040815" cy="1040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8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226" y="739161"/>
            <a:ext cx="5537601" cy="1080937"/>
          </a:xfrm>
        </p:spPr>
        <p:txBody>
          <a:bodyPr/>
          <a:lstStyle/>
          <a:p>
            <a:r>
              <a:rPr lang="ru-RU" dirty="0" smtClean="0"/>
              <a:t>Теорема Эйлера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354" y="651577"/>
            <a:ext cx="11718387" cy="5903968"/>
          </a:xfrm>
          <a:prstGeom prst="rect">
            <a:avLst/>
          </a:prstGeom>
          <a:solidFill>
            <a:schemeClr val="accent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24884"/>
              </p:ext>
            </p:extLst>
          </p:nvPr>
        </p:nvGraphicFramePr>
        <p:xfrm>
          <a:off x="281355" y="651577"/>
          <a:ext cx="11408898" cy="584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483">
                  <a:extLst>
                    <a:ext uri="{9D8B030D-6E8A-4147-A177-3AD203B41FA5}">
                      <a16:colId xmlns:a16="http://schemas.microsoft.com/office/drawing/2014/main" val="140595165"/>
                    </a:ext>
                  </a:extLst>
                </a:gridCol>
                <a:gridCol w="190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4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Script" pitchFamily="34" charset="0"/>
                        </a:rPr>
                        <a:t>многогранники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Script" pitchFamily="34" charset="0"/>
                        </a:rPr>
                        <a:t>Название многогранника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Число граней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(Г)</a:t>
                      </a:r>
                      <a:endParaRPr lang="ru-RU" sz="2000" dirty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Число ребер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(Р)</a:t>
                      </a:r>
                      <a:endParaRPr lang="ru-RU" sz="2000" dirty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Число вершин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(В)</a:t>
                      </a:r>
                      <a:endParaRPr lang="ru-RU" sz="2000" dirty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Г+В-Р=</a:t>
                      </a:r>
                      <a:endParaRPr lang="ru-RU" sz="2000" dirty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781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тетраэдр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781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куб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781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октаэдр</a:t>
                      </a:r>
                    </a:p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додекаэдр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781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икосаэдр</a:t>
                      </a:r>
                    </a:p>
                    <a:p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23619" y="93673"/>
            <a:ext cx="4724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ПРАКТИЧЕСКАЯ ЧАСТЬ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upload.wikimedia.org/wikipedia/commons/7/70/Tetrahedron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177" y="1365463"/>
            <a:ext cx="1273651" cy="1273651"/>
          </a:xfrm>
          <a:prstGeom prst="rect">
            <a:avLst/>
          </a:prstGeom>
          <a:noFill/>
        </p:spPr>
      </p:pic>
      <p:pic>
        <p:nvPicPr>
          <p:cNvPr id="7" name="Picture 4" descr="Hexahedron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026" y="2537599"/>
            <a:ext cx="1033782" cy="1033782"/>
          </a:xfrm>
          <a:prstGeom prst="rect">
            <a:avLst/>
          </a:prstGeom>
          <a:noFill/>
        </p:spPr>
      </p:pic>
      <p:pic>
        <p:nvPicPr>
          <p:cNvPr id="8" name="Picture 6" descr="Октаэдр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050" y="3488323"/>
            <a:ext cx="1040815" cy="1040815"/>
          </a:xfrm>
          <a:prstGeom prst="rect">
            <a:avLst/>
          </a:prstGeom>
          <a:noFill/>
        </p:spPr>
      </p:pic>
      <p:pic>
        <p:nvPicPr>
          <p:cNvPr id="9" name="Picture 8" descr="Файл:Dodecahedron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711" y="4401489"/>
            <a:ext cx="996675" cy="996675"/>
          </a:xfrm>
          <a:prstGeom prst="rect">
            <a:avLst/>
          </a:prstGeom>
          <a:noFill/>
        </p:spPr>
      </p:pic>
      <p:pic>
        <p:nvPicPr>
          <p:cNvPr id="10" name="Picture 10" descr="Икосаэдр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050" y="5528535"/>
            <a:ext cx="1040815" cy="1040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8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226" y="739161"/>
            <a:ext cx="5537601" cy="1080937"/>
          </a:xfrm>
        </p:spPr>
        <p:txBody>
          <a:bodyPr/>
          <a:lstStyle/>
          <a:p>
            <a:r>
              <a:rPr lang="ru-RU" dirty="0" smtClean="0"/>
              <a:t>Теорема Эйлера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67089" y="2124221"/>
            <a:ext cx="8032652" cy="1955409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59458" y="2124221"/>
            <a:ext cx="7399608" cy="191866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Теорема.</a:t>
            </a:r>
            <a:r>
              <a:rPr lang="ru-RU" sz="2800" dirty="0" smtClean="0">
                <a:solidFill>
                  <a:schemeClr val="bg1"/>
                </a:solidFill>
              </a:rPr>
              <a:t> В любом выпуклом многограннике сумма числа граней и числа вершин на 2 больше числа рёбер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В+Г=Р+2</a:t>
            </a:r>
          </a:p>
          <a:p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17410" name="Picture 2" descr="Leonhard Euler 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056" y="267286"/>
            <a:ext cx="2772816" cy="3469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3908474" y="4541520"/>
            <a:ext cx="8032652" cy="1955409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5564" y="4768397"/>
            <a:ext cx="7765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Леонард Эйлер - автор более чем 850 работ по математическому анализу, дифференциальной геометрии, теории чисел, приближённым вычислениям, небесной механике, математической физике, оптике, баллистике, кораблестроению, теории музыки и другим областям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2878" y="3960055"/>
            <a:ext cx="3641187" cy="1955409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5772" y="4310341"/>
            <a:ext cx="341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Леонард Эйлер </a:t>
            </a:r>
            <a:r>
              <a:rPr lang="ru-RU" dirty="0" smtClean="0">
                <a:solidFill>
                  <a:prstClr val="black"/>
                </a:solidFill>
              </a:rPr>
              <a:t>(1707-1783) — швейцарский, немецкий и российский математик и механик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8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2910" y="220717"/>
            <a:ext cx="348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Итог занятия: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434" y="1608083"/>
            <a:ext cx="111210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 Объясните, что такое 1) многогранник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 2) поверхность многогранника</a:t>
            </a:r>
          </a:p>
          <a:p>
            <a:r>
              <a:rPr lang="ru-RU" sz="2800" dirty="0" smtClean="0"/>
              <a:t>2. Какие типы многогранников вы узнали</a:t>
            </a:r>
          </a:p>
          <a:p>
            <a:r>
              <a:rPr lang="ru-RU" sz="2800" dirty="0" smtClean="0"/>
              <a:t>3. Какой многогранник называют выпуклым</a:t>
            </a:r>
          </a:p>
          <a:p>
            <a:r>
              <a:rPr lang="ru-RU" sz="2800" dirty="0" smtClean="0"/>
              <a:t>4. Чему равна </a:t>
            </a:r>
            <a:r>
              <a:rPr lang="ru-RU" sz="2800" dirty="0" err="1" smtClean="0"/>
              <a:t>Эйлерова</a:t>
            </a:r>
            <a:r>
              <a:rPr lang="ru-RU" sz="2800" dirty="0" smtClean="0"/>
              <a:t> характеристика для выпуклых многогранников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73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4371" y="1939159"/>
            <a:ext cx="7583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 Что интересного было на занятие?</a:t>
            </a: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 Что особенно запомнилось?</a:t>
            </a: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 Понравилось ли занятие?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5262" y="299545"/>
            <a:ext cx="2994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РЕФЛЕКСИЯ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  <a:alpha val="16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32224" y="1204686"/>
            <a:ext cx="11727543" cy="54210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36453" y="1886023"/>
            <a:ext cx="4324350" cy="4556126"/>
            <a:chOff x="336" y="231"/>
            <a:chExt cx="2724" cy="28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 rot="-1653858">
              <a:off x="1464" y="432"/>
              <a:ext cx="952" cy="2268"/>
            </a:xfrm>
            <a:prstGeom prst="triangle">
              <a:avLst>
                <a:gd name="adj" fmla="val 50000"/>
              </a:avLst>
            </a:prstGeom>
            <a:grpFill/>
            <a:ln w="25400">
              <a:solidFill>
                <a:schemeClr val="accent5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1872" y="2736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336" y="2400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2771" y="2304"/>
              <a:ext cx="28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238" y="231"/>
              <a:ext cx="2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</a:rPr>
                <a:t>S</a:t>
              </a:r>
              <a:endParaRPr lang="ru-RU" sz="3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432" y="552"/>
              <a:ext cx="1608" cy="2240"/>
            </a:xfrm>
            <a:custGeom>
              <a:avLst/>
              <a:gdLst>
                <a:gd name="T0" fmla="*/ 1608 w 1608"/>
                <a:gd name="T1" fmla="*/ 2240 h 2240"/>
                <a:gd name="T2" fmla="*/ 984 w 1608"/>
                <a:gd name="T3" fmla="*/ 0 h 2240"/>
                <a:gd name="T4" fmla="*/ 0 w 1608"/>
                <a:gd name="T5" fmla="*/ 1800 h 2240"/>
                <a:gd name="T6" fmla="*/ 1608 w 1608"/>
                <a:gd name="T7" fmla="*/ 2240 h 2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8"/>
                <a:gd name="T13" fmla="*/ 0 h 2240"/>
                <a:gd name="T14" fmla="*/ 1608 w 1608"/>
                <a:gd name="T15" fmla="*/ 2240 h 2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8" h="2240">
                  <a:moveTo>
                    <a:pt x="1608" y="2240"/>
                  </a:moveTo>
                  <a:lnTo>
                    <a:pt x="984" y="0"/>
                  </a:lnTo>
                  <a:lnTo>
                    <a:pt x="0" y="1800"/>
                  </a:lnTo>
                  <a:lnTo>
                    <a:pt x="1608" y="2240"/>
                  </a:lnTo>
                  <a:close/>
                </a:path>
              </a:pathLst>
            </a:custGeom>
            <a:grpFill/>
            <a:ln w="317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26"/>
            <p:cNvSpPr>
              <a:spLocks noChangeShapeType="1"/>
            </p:cNvSpPr>
            <p:nvPr/>
          </p:nvSpPr>
          <p:spPr bwMode="auto">
            <a:xfrm flipV="1">
              <a:off x="432" y="2346"/>
              <a:ext cx="2450" cy="0"/>
            </a:xfrm>
            <a:prstGeom prst="line">
              <a:avLst/>
            </a:prstGeom>
            <a:grpFill/>
            <a:ln w="22225">
              <a:solidFill>
                <a:schemeClr val="accent5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53994" y="-70212"/>
            <a:ext cx="11684001" cy="1320800"/>
          </a:xfrm>
          <a:prstGeom prst="rect">
            <a:avLst/>
          </a:prstGeom>
          <a:solidFill>
            <a:schemeClr val="accent1">
              <a:alpha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36601" y="193709"/>
            <a:ext cx="4732998" cy="137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Comic Sans MS" pitchFamily="66" charset="0"/>
                <a:ea typeface="Yu Mincho Demibold" pitchFamily="18" charset="-128"/>
                <a:cs typeface="+mj-cs"/>
              </a:rPr>
              <a:t>Многогранники</a:t>
            </a:r>
            <a:endParaRPr kumimoji="0" lang="en-US" sz="4400" b="1" i="1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Comic Sans MS" pitchFamily="66" charset="0"/>
              <a:ea typeface="Yu Mincho Demibold" pitchFamily="18" charset="-128"/>
              <a:cs typeface="+mj-cs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6299216" y="2452914"/>
            <a:ext cx="3468898" cy="3439886"/>
          </a:xfrm>
          <a:prstGeom prst="cube">
            <a:avLst/>
          </a:prstGeom>
          <a:solidFill>
            <a:srgbClr val="ADEBF5"/>
          </a:solidFill>
          <a:ln w="31750">
            <a:solidFill>
              <a:srgbClr val="1C6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7141029" y="2452914"/>
            <a:ext cx="2612571" cy="2569029"/>
          </a:xfrm>
          <a:custGeom>
            <a:avLst/>
            <a:gdLst>
              <a:gd name="connsiteX0" fmla="*/ 14514 w 2612571"/>
              <a:gd name="connsiteY0" fmla="*/ 0 h 2569029"/>
              <a:gd name="connsiteX1" fmla="*/ 0 w 2612571"/>
              <a:gd name="connsiteY1" fmla="*/ 2569029 h 2569029"/>
              <a:gd name="connsiteX2" fmla="*/ 2612571 w 2612571"/>
              <a:gd name="connsiteY2" fmla="*/ 2569029 h 2569029"/>
              <a:gd name="connsiteX3" fmla="*/ 2612571 w 2612571"/>
              <a:gd name="connsiteY3" fmla="*/ 2569029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571" h="2569029">
                <a:moveTo>
                  <a:pt x="14514" y="0"/>
                </a:moveTo>
                <a:lnTo>
                  <a:pt x="0" y="2569029"/>
                </a:lnTo>
                <a:lnTo>
                  <a:pt x="2612571" y="2569029"/>
                </a:lnTo>
                <a:lnTo>
                  <a:pt x="2612571" y="2569029"/>
                </a:lnTo>
              </a:path>
            </a:pathLst>
          </a:custGeom>
          <a:ln w="28575">
            <a:solidFill>
              <a:srgbClr val="1C6D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284686" y="5036458"/>
            <a:ext cx="841829" cy="870857"/>
          </a:xfrm>
          <a:prstGeom prst="line">
            <a:avLst/>
          </a:prstGeom>
          <a:ln w="31750">
            <a:solidFill>
              <a:srgbClr val="1C6D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73651" y="556879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6662198" y="4661648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9705428" y="4650763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663198" y="3036053"/>
            <a:ext cx="6174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А</a:t>
            </a:r>
            <a:r>
              <a:rPr lang="en-US" sz="32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</a:t>
            </a:r>
            <a:endParaRPr lang="ru-RU" sz="3200" b="1" baseline="-25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495287" y="2027303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</a:t>
            </a:r>
            <a:r>
              <a:rPr lang="en-US" sz="32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</a:t>
            </a:r>
            <a:endParaRPr lang="ru-RU" sz="3200" b="1" baseline="-25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9669146" y="2001961"/>
            <a:ext cx="6174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</a:t>
            </a:r>
            <a:r>
              <a:rPr lang="en-US" sz="32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</a:t>
            </a:r>
            <a:endParaRPr lang="ru-RU" sz="3200" b="1" baseline="-25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8979717" y="3141333"/>
            <a:ext cx="6174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D</a:t>
            </a:r>
            <a:r>
              <a:rPr lang="en-US" sz="32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</a:t>
            </a:r>
            <a:endParaRPr lang="ru-RU" sz="3200" b="1" baseline="-25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9016004" y="5601503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D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489" y="196944"/>
            <a:ext cx="11671495" cy="6439829"/>
          </a:xfrm>
          <a:prstGeom prst="rect">
            <a:avLst/>
          </a:prstGeom>
          <a:solidFill>
            <a:schemeClr val="accent1">
              <a:lumMod val="40000"/>
              <a:lumOff val="60000"/>
              <a:alpha val="8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" name="Picture 9" descr="Презентация &quot;Многогранники. Симметрия в пространстве&quot;"/>
          <p:cNvPicPr>
            <a:picLocks noChangeAspect="1" noChangeArrowheads="1"/>
          </p:cNvPicPr>
          <p:nvPr/>
        </p:nvPicPr>
        <p:blipFill>
          <a:blip r:embed="rId2"/>
          <a:srcRect r="52"/>
          <a:stretch>
            <a:fillRect/>
          </a:stretch>
        </p:blipFill>
        <p:spPr bwMode="auto">
          <a:xfrm>
            <a:off x="533031" y="769257"/>
            <a:ext cx="11179998" cy="50219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06350" y="1784555"/>
            <a:ext cx="9240540" cy="405580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42" name="Picture 2" descr="https://allyslide.com/thumbs_4/2d76b573a6d5910f8619784b5160b75e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51" y="0"/>
            <a:ext cx="12219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олилиния 50"/>
          <p:cNvSpPr/>
          <p:nvPr/>
        </p:nvSpPr>
        <p:spPr>
          <a:xfrm>
            <a:off x="551544" y="2510966"/>
            <a:ext cx="3860800" cy="2801257"/>
          </a:xfrm>
          <a:custGeom>
            <a:avLst/>
            <a:gdLst>
              <a:gd name="connsiteX0" fmla="*/ 0 w 3860800"/>
              <a:gd name="connsiteY0" fmla="*/ 2801257 h 2801257"/>
              <a:gd name="connsiteX1" fmla="*/ 1553028 w 3860800"/>
              <a:gd name="connsiteY1" fmla="*/ 0 h 2801257"/>
              <a:gd name="connsiteX2" fmla="*/ 3860800 w 3860800"/>
              <a:gd name="connsiteY2" fmla="*/ 2801257 h 2801257"/>
              <a:gd name="connsiteX3" fmla="*/ 0 w 3860800"/>
              <a:gd name="connsiteY3" fmla="*/ 2801257 h 280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2801257">
                <a:moveTo>
                  <a:pt x="0" y="2801257"/>
                </a:moveTo>
                <a:lnTo>
                  <a:pt x="1553028" y="0"/>
                </a:lnTo>
                <a:lnTo>
                  <a:pt x="3860800" y="2801257"/>
                </a:lnTo>
                <a:lnTo>
                  <a:pt x="0" y="280125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 rot="19946142">
            <a:off x="2184768" y="2307962"/>
            <a:ext cx="1511301" cy="3600452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537030" y="2540002"/>
            <a:ext cx="3875315" cy="2772209"/>
          </a:xfrm>
          <a:custGeom>
            <a:avLst/>
            <a:gdLst>
              <a:gd name="connsiteX0" fmla="*/ 1567543 w 3875315"/>
              <a:gd name="connsiteY0" fmla="*/ 0 h 2830286"/>
              <a:gd name="connsiteX1" fmla="*/ 0 w 3875315"/>
              <a:gd name="connsiteY1" fmla="*/ 2830286 h 2830286"/>
              <a:gd name="connsiteX2" fmla="*/ 3875315 w 3875315"/>
              <a:gd name="connsiteY2" fmla="*/ 2830286 h 2830286"/>
              <a:gd name="connsiteX3" fmla="*/ 1567543 w 3875315"/>
              <a:gd name="connsiteY3" fmla="*/ 0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5315" h="2830286">
                <a:moveTo>
                  <a:pt x="1567543" y="0"/>
                </a:moveTo>
                <a:lnTo>
                  <a:pt x="0" y="2830286"/>
                </a:lnTo>
                <a:lnTo>
                  <a:pt x="3875315" y="2830286"/>
                </a:lnTo>
                <a:lnTo>
                  <a:pt x="1567543" y="0"/>
                </a:lnTo>
                <a:close/>
              </a:path>
            </a:pathLst>
          </a:custGeom>
          <a:solidFill>
            <a:srgbClr val="F742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424209" y="5303528"/>
            <a:ext cx="4001990" cy="770041"/>
          </a:xfrm>
          <a:custGeom>
            <a:avLst/>
            <a:gdLst>
              <a:gd name="connsiteX0" fmla="*/ 0 w 3875314"/>
              <a:gd name="connsiteY0" fmla="*/ 0 h 740228"/>
              <a:gd name="connsiteX1" fmla="*/ 3875314 w 3875314"/>
              <a:gd name="connsiteY1" fmla="*/ 43542 h 740228"/>
              <a:gd name="connsiteX2" fmla="*/ 2554514 w 3875314"/>
              <a:gd name="connsiteY2" fmla="*/ 740228 h 740228"/>
              <a:gd name="connsiteX3" fmla="*/ 0 w 3875314"/>
              <a:gd name="connsiteY3" fmla="*/ 0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5314" h="740228">
                <a:moveTo>
                  <a:pt x="0" y="0"/>
                </a:moveTo>
                <a:lnTo>
                  <a:pt x="3875314" y="43542"/>
                </a:lnTo>
                <a:lnTo>
                  <a:pt x="2554514" y="740228"/>
                </a:lnTo>
                <a:lnTo>
                  <a:pt x="0" y="0"/>
                </a:lnTo>
                <a:close/>
              </a:path>
            </a:pathLst>
          </a:custGeom>
          <a:solidFill>
            <a:srgbClr val="651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252"/>
            <a:ext cx="5641146" cy="1373070"/>
          </a:xfrm>
        </p:spPr>
        <p:txBody>
          <a:bodyPr/>
          <a:lstStyle/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ea typeface="Yu Mincho Demibold" pitchFamily="18" charset="-128"/>
              </a:rPr>
              <a:t>Многогранники</a:t>
            </a:r>
            <a:endParaRPr lang="en-US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  <a:ea typeface="Yu Mincho Demibold" pitchFamily="18" charset="-128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2788924" y="6034211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С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91785" y="5311898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274825" y="5289673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В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1645923" y="1998784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723711" y="1998784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S</a:t>
            </a:r>
            <a:endParaRPr lang="ru-RU" sz="3200" b="1"/>
          </a:p>
        </p:txBody>
      </p:sp>
      <p:sp>
        <p:nvSpPr>
          <p:cNvPr id="11" name="Freeform 59"/>
          <p:cNvSpPr>
            <a:spLocks/>
          </p:cNvSpPr>
          <p:nvPr/>
        </p:nvSpPr>
        <p:spPr bwMode="auto">
          <a:xfrm>
            <a:off x="546467" y="2503712"/>
            <a:ext cx="2552702" cy="3556002"/>
          </a:xfrm>
          <a:custGeom>
            <a:avLst/>
            <a:gdLst>
              <a:gd name="T0" fmla="*/ 1608 w 1608"/>
              <a:gd name="T1" fmla="*/ 2240 h 2240"/>
              <a:gd name="T2" fmla="*/ 984 w 1608"/>
              <a:gd name="T3" fmla="*/ 0 h 2240"/>
              <a:gd name="T4" fmla="*/ 0 w 1608"/>
              <a:gd name="T5" fmla="*/ 1800 h 2240"/>
              <a:gd name="T6" fmla="*/ 1608 w 1608"/>
              <a:gd name="T7" fmla="*/ 2240 h 2240"/>
              <a:gd name="T8" fmla="*/ 0 60000 65536"/>
              <a:gd name="T9" fmla="*/ 0 60000 65536"/>
              <a:gd name="T10" fmla="*/ 0 60000 65536"/>
              <a:gd name="T11" fmla="*/ 0 60000 65536"/>
              <a:gd name="T12" fmla="*/ 0 w 1608"/>
              <a:gd name="T13" fmla="*/ 0 h 2240"/>
              <a:gd name="T14" fmla="*/ 1608 w 1608"/>
              <a:gd name="T15" fmla="*/ 2240 h 2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8" h="2240">
                <a:moveTo>
                  <a:pt x="1608" y="2240"/>
                </a:moveTo>
                <a:lnTo>
                  <a:pt x="984" y="0"/>
                </a:lnTo>
                <a:lnTo>
                  <a:pt x="0" y="1800"/>
                </a:lnTo>
                <a:lnTo>
                  <a:pt x="1608" y="224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18584257">
            <a:off x="1207277" y="3835273"/>
            <a:ext cx="2471946" cy="2959418"/>
          </a:xfrm>
          <a:custGeom>
            <a:avLst/>
            <a:gdLst>
              <a:gd name="connsiteX0" fmla="*/ 0 w 2365829"/>
              <a:gd name="connsiteY0" fmla="*/ 0 h 2873829"/>
              <a:gd name="connsiteX1" fmla="*/ 2351314 w 2365829"/>
              <a:gd name="connsiteY1" fmla="*/ 2873829 h 2873829"/>
              <a:gd name="connsiteX2" fmla="*/ 2365829 w 2365829"/>
              <a:gd name="connsiteY2" fmla="*/ 2873829 h 2873829"/>
              <a:gd name="connsiteX3" fmla="*/ 2307772 w 2365829"/>
              <a:gd name="connsiteY3" fmla="*/ 2830286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2873829">
                <a:moveTo>
                  <a:pt x="0" y="0"/>
                </a:moveTo>
                <a:lnTo>
                  <a:pt x="2351314" y="2873829"/>
                </a:lnTo>
                <a:lnTo>
                  <a:pt x="2365829" y="2873829"/>
                </a:lnTo>
                <a:lnTo>
                  <a:pt x="2307772" y="2830286"/>
                </a:lnTo>
              </a:path>
            </a:pathLst>
          </a:custGeom>
          <a:ln w="444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8662666">
            <a:off x="945038" y="4661482"/>
            <a:ext cx="1709464" cy="2099779"/>
          </a:xfrm>
          <a:custGeom>
            <a:avLst/>
            <a:gdLst>
              <a:gd name="connsiteX0" fmla="*/ 0 w 2365829"/>
              <a:gd name="connsiteY0" fmla="*/ 0 h 2873829"/>
              <a:gd name="connsiteX1" fmla="*/ 2351314 w 2365829"/>
              <a:gd name="connsiteY1" fmla="*/ 2873829 h 2873829"/>
              <a:gd name="connsiteX2" fmla="*/ 2365829 w 2365829"/>
              <a:gd name="connsiteY2" fmla="*/ 2873829 h 2873829"/>
              <a:gd name="connsiteX3" fmla="*/ 2307772 w 2365829"/>
              <a:gd name="connsiteY3" fmla="*/ 2830286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2873829">
                <a:moveTo>
                  <a:pt x="0" y="0"/>
                </a:moveTo>
                <a:lnTo>
                  <a:pt x="2351314" y="2873829"/>
                </a:lnTo>
                <a:lnTo>
                  <a:pt x="2365829" y="2873829"/>
                </a:lnTo>
                <a:lnTo>
                  <a:pt x="2307772" y="2830286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5636351">
            <a:off x="3383173" y="5062401"/>
            <a:ext cx="785300" cy="1309270"/>
          </a:xfrm>
          <a:custGeom>
            <a:avLst/>
            <a:gdLst>
              <a:gd name="connsiteX0" fmla="*/ 0 w 2365829"/>
              <a:gd name="connsiteY0" fmla="*/ 0 h 2873829"/>
              <a:gd name="connsiteX1" fmla="*/ 2351314 w 2365829"/>
              <a:gd name="connsiteY1" fmla="*/ 2873829 h 2873829"/>
              <a:gd name="connsiteX2" fmla="*/ 2365829 w 2365829"/>
              <a:gd name="connsiteY2" fmla="*/ 2873829 h 2873829"/>
              <a:gd name="connsiteX3" fmla="*/ 2307772 w 2365829"/>
              <a:gd name="connsiteY3" fmla="*/ 2830286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2873829">
                <a:moveTo>
                  <a:pt x="0" y="0"/>
                </a:moveTo>
                <a:lnTo>
                  <a:pt x="2351314" y="2873829"/>
                </a:lnTo>
                <a:lnTo>
                  <a:pt x="2365829" y="2873829"/>
                </a:lnTo>
                <a:lnTo>
                  <a:pt x="2307772" y="2830286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546465" y="5313041"/>
            <a:ext cx="3889378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18584257">
            <a:off x="1221790" y="3835274"/>
            <a:ext cx="2471946" cy="2959418"/>
          </a:xfrm>
          <a:custGeom>
            <a:avLst/>
            <a:gdLst>
              <a:gd name="connsiteX0" fmla="*/ 0 w 2365829"/>
              <a:gd name="connsiteY0" fmla="*/ 0 h 2873829"/>
              <a:gd name="connsiteX1" fmla="*/ 2351314 w 2365829"/>
              <a:gd name="connsiteY1" fmla="*/ 2873829 h 2873829"/>
              <a:gd name="connsiteX2" fmla="*/ 2365829 w 2365829"/>
              <a:gd name="connsiteY2" fmla="*/ 2873829 h 2873829"/>
              <a:gd name="connsiteX3" fmla="*/ 2307772 w 2365829"/>
              <a:gd name="connsiteY3" fmla="*/ 2830286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2873829">
                <a:moveTo>
                  <a:pt x="0" y="0"/>
                </a:moveTo>
                <a:lnTo>
                  <a:pt x="2351314" y="2873829"/>
                </a:lnTo>
                <a:lnTo>
                  <a:pt x="2365829" y="2873829"/>
                </a:lnTo>
                <a:lnTo>
                  <a:pt x="2307772" y="2830286"/>
                </a:lnTo>
              </a:path>
            </a:pathLst>
          </a:custGeom>
          <a:ln w="539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18584257">
            <a:off x="1229049" y="3842532"/>
            <a:ext cx="2471946" cy="2959418"/>
          </a:xfrm>
          <a:custGeom>
            <a:avLst/>
            <a:gdLst>
              <a:gd name="connsiteX0" fmla="*/ 0 w 2365829"/>
              <a:gd name="connsiteY0" fmla="*/ 0 h 2873829"/>
              <a:gd name="connsiteX1" fmla="*/ 2351314 w 2365829"/>
              <a:gd name="connsiteY1" fmla="*/ 2873829 h 2873829"/>
              <a:gd name="connsiteX2" fmla="*/ 2365829 w 2365829"/>
              <a:gd name="connsiteY2" fmla="*/ 2873829 h 2873829"/>
              <a:gd name="connsiteX3" fmla="*/ 2307772 w 2365829"/>
              <a:gd name="connsiteY3" fmla="*/ 2830286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2873829">
                <a:moveTo>
                  <a:pt x="0" y="0"/>
                </a:moveTo>
                <a:lnTo>
                  <a:pt x="2351314" y="2873829"/>
                </a:lnTo>
                <a:lnTo>
                  <a:pt x="2365829" y="2873829"/>
                </a:lnTo>
                <a:lnTo>
                  <a:pt x="2307772" y="2830286"/>
                </a:lnTo>
              </a:path>
            </a:pathLst>
          </a:cu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4127478">
            <a:off x="301110" y="2727534"/>
            <a:ext cx="2041677" cy="2440096"/>
          </a:xfrm>
          <a:custGeom>
            <a:avLst/>
            <a:gdLst>
              <a:gd name="connsiteX0" fmla="*/ 0 w 2365829"/>
              <a:gd name="connsiteY0" fmla="*/ 0 h 2873829"/>
              <a:gd name="connsiteX1" fmla="*/ 2351314 w 2365829"/>
              <a:gd name="connsiteY1" fmla="*/ 2873829 h 2873829"/>
              <a:gd name="connsiteX2" fmla="*/ 2365829 w 2365829"/>
              <a:gd name="connsiteY2" fmla="*/ 2873829 h 2873829"/>
              <a:gd name="connsiteX3" fmla="*/ 2307772 w 2365829"/>
              <a:gd name="connsiteY3" fmla="*/ 2830286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2873829">
                <a:moveTo>
                  <a:pt x="0" y="0"/>
                </a:moveTo>
                <a:lnTo>
                  <a:pt x="2351314" y="2873829"/>
                </a:lnTo>
                <a:lnTo>
                  <a:pt x="2365829" y="2873829"/>
                </a:lnTo>
                <a:lnTo>
                  <a:pt x="2307772" y="2830286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2133601" y="2569029"/>
            <a:ext cx="2336800" cy="2801258"/>
          </a:xfrm>
          <a:custGeom>
            <a:avLst/>
            <a:gdLst>
              <a:gd name="connsiteX0" fmla="*/ 0 w 2365829"/>
              <a:gd name="connsiteY0" fmla="*/ 0 h 2873829"/>
              <a:gd name="connsiteX1" fmla="*/ 2351314 w 2365829"/>
              <a:gd name="connsiteY1" fmla="*/ 2873829 h 2873829"/>
              <a:gd name="connsiteX2" fmla="*/ 2365829 w 2365829"/>
              <a:gd name="connsiteY2" fmla="*/ 2873829 h 2873829"/>
              <a:gd name="connsiteX3" fmla="*/ 2307772 w 2365829"/>
              <a:gd name="connsiteY3" fmla="*/ 2830286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2873829">
                <a:moveTo>
                  <a:pt x="0" y="0"/>
                </a:moveTo>
                <a:lnTo>
                  <a:pt x="2351314" y="2873829"/>
                </a:lnTo>
                <a:lnTo>
                  <a:pt x="2365829" y="2873829"/>
                </a:lnTo>
                <a:lnTo>
                  <a:pt x="2307772" y="2830286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595746" y="2473881"/>
            <a:ext cx="2531101" cy="3599543"/>
          </a:xfrm>
          <a:custGeom>
            <a:avLst/>
            <a:gdLst>
              <a:gd name="connsiteX0" fmla="*/ 1524000 w 2554514"/>
              <a:gd name="connsiteY0" fmla="*/ 58057 h 3599543"/>
              <a:gd name="connsiteX1" fmla="*/ 0 w 2554514"/>
              <a:gd name="connsiteY1" fmla="*/ 2873829 h 3599543"/>
              <a:gd name="connsiteX2" fmla="*/ 2554514 w 2554514"/>
              <a:gd name="connsiteY2" fmla="*/ 3599543 h 3599543"/>
              <a:gd name="connsiteX3" fmla="*/ 1509486 w 2554514"/>
              <a:gd name="connsiteY3" fmla="*/ 0 h 3599543"/>
              <a:gd name="connsiteX4" fmla="*/ 1509486 w 2554514"/>
              <a:gd name="connsiteY4" fmla="*/ 0 h 3599543"/>
              <a:gd name="connsiteX5" fmla="*/ 1509486 w 2554514"/>
              <a:gd name="connsiteY5" fmla="*/ 0 h 35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514" h="3599543">
                <a:moveTo>
                  <a:pt x="1524000" y="58057"/>
                </a:moveTo>
                <a:lnTo>
                  <a:pt x="0" y="2873829"/>
                </a:lnTo>
                <a:lnTo>
                  <a:pt x="2554514" y="3599543"/>
                </a:lnTo>
                <a:lnTo>
                  <a:pt x="1509486" y="0"/>
                </a:lnTo>
                <a:lnTo>
                  <a:pt x="1509486" y="0"/>
                </a:lnTo>
                <a:lnTo>
                  <a:pt x="1509486" y="0"/>
                </a:lnTo>
              </a:path>
            </a:pathLst>
          </a:custGeom>
          <a:solidFill>
            <a:srgbClr val="FBAC97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083277" y="2438581"/>
            <a:ext cx="2336802" cy="3606800"/>
          </a:xfrm>
          <a:custGeom>
            <a:avLst/>
            <a:gdLst>
              <a:gd name="connsiteX0" fmla="*/ 29028 w 2336800"/>
              <a:gd name="connsiteY0" fmla="*/ 58057 h 3614057"/>
              <a:gd name="connsiteX1" fmla="*/ 2336800 w 2336800"/>
              <a:gd name="connsiteY1" fmla="*/ 2917372 h 3614057"/>
              <a:gd name="connsiteX2" fmla="*/ 1016000 w 2336800"/>
              <a:gd name="connsiteY2" fmla="*/ 3614057 h 3614057"/>
              <a:gd name="connsiteX3" fmla="*/ 0 w 2336800"/>
              <a:gd name="connsiteY3" fmla="*/ 0 h 3614057"/>
              <a:gd name="connsiteX4" fmla="*/ 0 w 2336800"/>
              <a:gd name="connsiteY4" fmla="*/ 0 h 361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00" h="3614057">
                <a:moveTo>
                  <a:pt x="29028" y="58057"/>
                </a:moveTo>
                <a:lnTo>
                  <a:pt x="2336800" y="2917372"/>
                </a:lnTo>
                <a:lnTo>
                  <a:pt x="1016000" y="361405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val 48"/>
          <p:cNvSpPr>
            <a:spLocks noChangeArrowheads="1"/>
          </p:cNvSpPr>
          <p:nvPr/>
        </p:nvSpPr>
        <p:spPr bwMode="auto">
          <a:xfrm>
            <a:off x="461486" y="5246915"/>
            <a:ext cx="152400" cy="147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48"/>
          <p:cNvSpPr>
            <a:spLocks noChangeArrowheads="1"/>
          </p:cNvSpPr>
          <p:nvPr/>
        </p:nvSpPr>
        <p:spPr bwMode="auto">
          <a:xfrm>
            <a:off x="4364510" y="5261429"/>
            <a:ext cx="152400" cy="147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4905827" y="1702192"/>
            <a:ext cx="7053942" cy="5155808"/>
            <a:chOff x="4905827" y="1702192"/>
            <a:chExt cx="7053942" cy="515580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905827" y="1702192"/>
              <a:ext cx="7053942" cy="5155808"/>
            </a:xfrm>
            <a:prstGeom prst="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164902" y="3329640"/>
              <a:ext cx="6680610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Грани- </a:t>
              </a:r>
              <a:r>
                <a:rPr lang="en-US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SAB</a:t>
              </a:r>
              <a:r>
                <a:rPr lang="ru-RU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,</a:t>
              </a:r>
              <a:r>
                <a:rPr lang="en-US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SBC</a:t>
              </a:r>
              <a:r>
                <a:rPr lang="ru-RU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,</a:t>
              </a:r>
              <a:r>
                <a:rPr lang="en-US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SAC</a:t>
              </a:r>
              <a:r>
                <a:rPr lang="ru-RU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,</a:t>
              </a:r>
              <a:r>
                <a:rPr lang="en-US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ABC</a:t>
              </a:r>
              <a:endPara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Ребра – </a:t>
              </a:r>
              <a:r>
                <a:rPr lang="en-US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AB, BC, AC, AS, SB, SC</a:t>
              </a:r>
            </a:p>
            <a:p>
              <a:pPr algn="ctr"/>
              <a:r>
                <a:rPr lang="ru-RU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Вершины – </a:t>
              </a:r>
              <a:r>
                <a:rPr lang="en-US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A, B, C, S</a:t>
              </a:r>
              <a:endPara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________________________</a:t>
              </a:r>
              <a:endPara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6" name="Picture 2" descr="http://www.profcardy.com/geometria/i/poly/tet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3440" y="0"/>
            <a:ext cx="2738560" cy="2738560"/>
          </a:xfrm>
          <a:prstGeom prst="rect">
            <a:avLst/>
          </a:prstGeom>
          <a:noFill/>
        </p:spPr>
      </p:pic>
      <p:sp>
        <p:nvSpPr>
          <p:cNvPr id="20" name="Полилиния 19"/>
          <p:cNvSpPr/>
          <p:nvPr/>
        </p:nvSpPr>
        <p:spPr>
          <a:xfrm rot="1430185">
            <a:off x="1454372" y="2881356"/>
            <a:ext cx="2316397" cy="2800717"/>
          </a:xfrm>
          <a:custGeom>
            <a:avLst/>
            <a:gdLst>
              <a:gd name="connsiteX0" fmla="*/ 0 w 2365829"/>
              <a:gd name="connsiteY0" fmla="*/ 0 h 2873829"/>
              <a:gd name="connsiteX1" fmla="*/ 2351314 w 2365829"/>
              <a:gd name="connsiteY1" fmla="*/ 2873829 h 2873829"/>
              <a:gd name="connsiteX2" fmla="*/ 2365829 w 2365829"/>
              <a:gd name="connsiteY2" fmla="*/ 2873829 h 2873829"/>
              <a:gd name="connsiteX3" fmla="*/ 2307772 w 2365829"/>
              <a:gd name="connsiteY3" fmla="*/ 2830286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2873829">
                <a:moveTo>
                  <a:pt x="0" y="0"/>
                </a:moveTo>
                <a:lnTo>
                  <a:pt x="2351314" y="2873829"/>
                </a:lnTo>
                <a:lnTo>
                  <a:pt x="2365829" y="2873829"/>
                </a:lnTo>
                <a:lnTo>
                  <a:pt x="2307772" y="2830286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val 48"/>
          <p:cNvSpPr>
            <a:spLocks noChangeArrowheads="1"/>
          </p:cNvSpPr>
          <p:nvPr/>
        </p:nvSpPr>
        <p:spPr bwMode="auto">
          <a:xfrm>
            <a:off x="3008084" y="5979887"/>
            <a:ext cx="152400" cy="147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48"/>
          <p:cNvSpPr>
            <a:spLocks noChangeArrowheads="1"/>
          </p:cNvSpPr>
          <p:nvPr/>
        </p:nvSpPr>
        <p:spPr bwMode="auto">
          <a:xfrm>
            <a:off x="2021113" y="2423887"/>
            <a:ext cx="152400" cy="147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0"/>
                            </p:stCondLst>
                            <p:childTnLst>
                              <p:par>
                                <p:cTn id="72" presetID="27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22" grpId="0" animBg="1"/>
      <p:bldP spid="23" grpId="0" animBg="1"/>
      <p:bldP spid="24" grpId="0" animBg="1"/>
      <p:bldP spid="21" grpId="0" animBg="1"/>
      <p:bldP spid="52" grpId="0" animBg="1"/>
      <p:bldP spid="43" grpId="0" animBg="1"/>
      <p:bldP spid="43" grpId="1" animBg="1"/>
      <p:bldP spid="40" grpId="0" animBg="1"/>
      <p:bldP spid="40" grpId="1" animBg="1"/>
      <p:bldP spid="29" grpId="0" animBg="1"/>
      <p:bldP spid="31" grpId="0" animBg="1"/>
      <p:bldP spid="20" grpId="0" animBg="1"/>
      <p:bldP spid="30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97" y="196945"/>
            <a:ext cx="11718387" cy="647817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 useBgFill="1">
        <p:nvSpPr>
          <p:cNvPr id="3" name="AutoShape 3"/>
          <p:cNvSpPr>
            <a:spLocks noChangeArrowheads="1"/>
          </p:cNvSpPr>
          <p:nvPr/>
        </p:nvSpPr>
        <p:spPr bwMode="gray">
          <a:xfrm>
            <a:off x="2651760" y="410088"/>
            <a:ext cx="6324600" cy="912275"/>
          </a:xfrm>
          <a:prstGeom prst="roundRect">
            <a:avLst>
              <a:gd name="adj" fmla="val 10889"/>
            </a:avLst>
          </a:prstGeom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98975" y="281354"/>
            <a:ext cx="3850798" cy="1080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Comic Sans MS" pitchFamily="66" charset="0"/>
                <a:ea typeface="Yu Mincho Demibold" pitchFamily="18" charset="-128"/>
                <a:cs typeface="+mj-cs"/>
              </a:rPr>
              <a:t>Многогранники</a:t>
            </a:r>
            <a:endParaRPr kumimoji="0" lang="en-US" sz="3600" b="1" i="1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Comic Sans MS" pitchFamily="66" charset="0"/>
              <a:ea typeface="Yu Mincho Demibold" pitchFamily="18" charset="-128"/>
              <a:cs typeface="+mj-cs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gray">
          <a:xfrm>
            <a:off x="787791" y="1568093"/>
            <a:ext cx="2658794" cy="767144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65510" y="1616837"/>
            <a:ext cx="1976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Призмы</a:t>
            </a:r>
            <a:endParaRPr lang="ru-RU" sz="36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7875563" y="1650153"/>
            <a:ext cx="2658794" cy="767144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01589" y="1670762"/>
            <a:ext cx="2576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Пирамиды</a:t>
            </a:r>
            <a:endParaRPr lang="ru-RU" sz="36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17453" y="2615420"/>
            <a:ext cx="1513449" cy="2195732"/>
            <a:chOff x="432" y="2192"/>
            <a:chExt cx="1632" cy="1888"/>
          </a:xfrm>
        </p:grpSpPr>
        <p:sp>
          <p:nvSpPr>
            <p:cNvPr id="15" name="AutoShape 64"/>
            <p:cNvSpPr>
              <a:spLocks noChangeArrowheads="1"/>
            </p:cNvSpPr>
            <p:nvPr/>
          </p:nvSpPr>
          <p:spPr bwMode="auto">
            <a:xfrm>
              <a:off x="432" y="2208"/>
              <a:ext cx="1632" cy="1872"/>
            </a:xfrm>
            <a:prstGeom prst="cube">
              <a:avLst>
                <a:gd name="adj" fmla="val 2696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65"/>
            <p:cNvSpPr>
              <a:spLocks noChangeShapeType="1"/>
            </p:cNvSpPr>
            <p:nvPr/>
          </p:nvSpPr>
          <p:spPr bwMode="auto">
            <a:xfrm flipH="1">
              <a:off x="852" y="3648"/>
              <a:ext cx="1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66"/>
            <p:cNvSpPr>
              <a:spLocks/>
            </p:cNvSpPr>
            <p:nvPr/>
          </p:nvSpPr>
          <p:spPr bwMode="auto">
            <a:xfrm>
              <a:off x="880" y="2192"/>
              <a:ext cx="1" cy="14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0"/>
                </a:cxn>
              </a:cxnLst>
              <a:rect l="0" t="0" r="r" b="b"/>
              <a:pathLst>
                <a:path w="1" h="1440">
                  <a:moveTo>
                    <a:pt x="0" y="0"/>
                  </a:moveTo>
                  <a:lnTo>
                    <a:pt x="0" y="144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67"/>
            <p:cNvSpPr>
              <a:spLocks/>
            </p:cNvSpPr>
            <p:nvPr/>
          </p:nvSpPr>
          <p:spPr bwMode="auto">
            <a:xfrm>
              <a:off x="432" y="3648"/>
              <a:ext cx="448" cy="432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0" y="432"/>
                </a:cxn>
              </a:cxnLst>
              <a:rect l="0" t="0" r="r" b="b"/>
              <a:pathLst>
                <a:path w="448" h="432">
                  <a:moveTo>
                    <a:pt x="448" y="0"/>
                  </a:moveTo>
                  <a:lnTo>
                    <a:pt x="0" y="4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298938" y="5112434"/>
            <a:ext cx="1361049" cy="1457178"/>
            <a:chOff x="432" y="2192"/>
            <a:chExt cx="1632" cy="1888"/>
          </a:xfrm>
        </p:grpSpPr>
        <p:sp>
          <p:nvSpPr>
            <p:cNvPr id="45" name="AutoShape 64"/>
            <p:cNvSpPr>
              <a:spLocks noChangeArrowheads="1"/>
            </p:cNvSpPr>
            <p:nvPr/>
          </p:nvSpPr>
          <p:spPr bwMode="auto">
            <a:xfrm>
              <a:off x="432" y="2208"/>
              <a:ext cx="1632" cy="1872"/>
            </a:xfrm>
            <a:prstGeom prst="cube">
              <a:avLst>
                <a:gd name="adj" fmla="val 26963"/>
              </a:avLst>
            </a:prstGeom>
            <a:gradFill rotWithShape="1">
              <a:gsLst>
                <a:gs pos="0">
                  <a:schemeClr val="tx1">
                    <a:lumMod val="85000"/>
                  </a:schemeClr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Line 65"/>
            <p:cNvSpPr>
              <a:spLocks noChangeShapeType="1"/>
            </p:cNvSpPr>
            <p:nvPr/>
          </p:nvSpPr>
          <p:spPr bwMode="auto">
            <a:xfrm flipH="1">
              <a:off x="852" y="3648"/>
              <a:ext cx="1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>
              <a:off x="880" y="2192"/>
              <a:ext cx="1" cy="14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0"/>
                </a:cxn>
              </a:cxnLst>
              <a:rect l="0" t="0" r="r" b="b"/>
              <a:pathLst>
                <a:path w="1" h="1440">
                  <a:moveTo>
                    <a:pt x="0" y="0"/>
                  </a:moveTo>
                  <a:lnTo>
                    <a:pt x="0" y="144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>
              <a:off x="432" y="3648"/>
              <a:ext cx="448" cy="432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0" y="432"/>
                </a:cxn>
              </a:cxnLst>
              <a:rect l="0" t="0" r="r" b="b"/>
              <a:pathLst>
                <a:path w="448" h="432">
                  <a:moveTo>
                    <a:pt x="448" y="0"/>
                  </a:moveTo>
                  <a:lnTo>
                    <a:pt x="0" y="4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 rot="1012847">
            <a:off x="2232251" y="4842173"/>
            <a:ext cx="1846188" cy="1599354"/>
            <a:chOff x="1248" y="717"/>
            <a:chExt cx="2160" cy="1635"/>
          </a:xfrm>
        </p:grpSpPr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1251" y="717"/>
              <a:ext cx="1512" cy="426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1026" y="426"/>
                </a:cxn>
                <a:cxn ang="0">
                  <a:pos x="1512" y="3"/>
                </a:cxn>
                <a:cxn ang="0">
                  <a:pos x="474" y="0"/>
                </a:cxn>
                <a:cxn ang="0">
                  <a:pos x="0" y="420"/>
                </a:cxn>
              </a:cxnLst>
              <a:rect l="0" t="0" r="r" b="b"/>
              <a:pathLst>
                <a:path w="1512" h="426">
                  <a:moveTo>
                    <a:pt x="0" y="420"/>
                  </a:moveTo>
                  <a:lnTo>
                    <a:pt x="1026" y="426"/>
                  </a:lnTo>
                  <a:lnTo>
                    <a:pt x="1512" y="3"/>
                  </a:lnTo>
                  <a:lnTo>
                    <a:pt x="474" y="0"/>
                  </a:lnTo>
                  <a:lnTo>
                    <a:pt x="0" y="42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2283" y="720"/>
              <a:ext cx="1125" cy="1629"/>
            </a:xfrm>
            <a:custGeom>
              <a:avLst/>
              <a:gdLst/>
              <a:ahLst/>
              <a:cxnLst>
                <a:cxn ang="0">
                  <a:pos x="648" y="1629"/>
                </a:cxn>
                <a:cxn ang="0">
                  <a:pos x="1125" y="1215"/>
                </a:cxn>
                <a:cxn ang="0">
                  <a:pos x="480" y="0"/>
                </a:cxn>
                <a:cxn ang="0">
                  <a:pos x="0" y="417"/>
                </a:cxn>
                <a:cxn ang="0">
                  <a:pos x="648" y="1629"/>
                </a:cxn>
              </a:cxnLst>
              <a:rect l="0" t="0" r="r" b="b"/>
              <a:pathLst>
                <a:path w="1125" h="1629">
                  <a:moveTo>
                    <a:pt x="648" y="1629"/>
                  </a:moveTo>
                  <a:lnTo>
                    <a:pt x="1125" y="1215"/>
                  </a:lnTo>
                  <a:lnTo>
                    <a:pt x="480" y="0"/>
                  </a:lnTo>
                  <a:lnTo>
                    <a:pt x="0" y="417"/>
                  </a:lnTo>
                  <a:lnTo>
                    <a:pt x="648" y="162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1248" y="1137"/>
              <a:ext cx="1680" cy="1215"/>
            </a:xfrm>
            <a:custGeom>
              <a:avLst/>
              <a:gdLst/>
              <a:ahLst/>
              <a:cxnLst>
                <a:cxn ang="0">
                  <a:pos x="639" y="1212"/>
                </a:cxn>
                <a:cxn ang="0">
                  <a:pos x="1680" y="1215"/>
                </a:cxn>
                <a:cxn ang="0">
                  <a:pos x="1035" y="0"/>
                </a:cxn>
                <a:cxn ang="0">
                  <a:pos x="0" y="15"/>
                </a:cxn>
                <a:cxn ang="0">
                  <a:pos x="639" y="1212"/>
                </a:cxn>
              </a:cxnLst>
              <a:rect l="0" t="0" r="r" b="b"/>
              <a:pathLst>
                <a:path w="1680" h="1215">
                  <a:moveTo>
                    <a:pt x="639" y="1212"/>
                  </a:moveTo>
                  <a:lnTo>
                    <a:pt x="1680" y="1215"/>
                  </a:lnTo>
                  <a:lnTo>
                    <a:pt x="1035" y="0"/>
                  </a:lnTo>
                  <a:lnTo>
                    <a:pt x="0" y="15"/>
                  </a:lnTo>
                  <a:lnTo>
                    <a:pt x="639" y="12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249" y="720"/>
              <a:ext cx="2161" cy="1632"/>
              <a:chOff x="1248" y="720"/>
              <a:chExt cx="3408" cy="2784"/>
            </a:xfrm>
          </p:grpSpPr>
          <p:sp>
            <p:nvSpPr>
              <p:cNvPr id="73" name="Line 10"/>
              <p:cNvSpPr>
                <a:spLocks noChangeShapeType="1"/>
              </p:cNvSpPr>
              <p:nvPr/>
            </p:nvSpPr>
            <p:spPr bwMode="auto">
              <a:xfrm flipV="1">
                <a:off x="2256" y="2784"/>
                <a:ext cx="768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>
                <a:off x="3024" y="2784"/>
                <a:ext cx="16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2" y="0"/>
                  </a:cxn>
                </a:cxnLst>
                <a:rect l="0" t="0" r="r" b="b"/>
                <a:pathLst>
                  <a:path w="1632" h="1">
                    <a:moveTo>
                      <a:pt x="0" y="0"/>
                    </a:moveTo>
                    <a:lnTo>
                      <a:pt x="1632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Line 12"/>
              <p:cNvSpPr>
                <a:spLocks noChangeShapeType="1"/>
              </p:cNvSpPr>
              <p:nvPr/>
            </p:nvSpPr>
            <p:spPr bwMode="auto">
              <a:xfrm flipH="1">
                <a:off x="3888" y="2784"/>
                <a:ext cx="768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7" name="Group 13"/>
              <p:cNvGrpSpPr>
                <a:grpSpLocks/>
              </p:cNvGrpSpPr>
              <p:nvPr/>
            </p:nvGrpSpPr>
            <p:grpSpPr bwMode="auto">
              <a:xfrm>
                <a:off x="1248" y="720"/>
                <a:ext cx="2400" cy="720"/>
                <a:chOff x="720" y="3168"/>
                <a:chExt cx="2400" cy="720"/>
              </a:xfrm>
            </p:grpSpPr>
            <p:sp>
              <p:nvSpPr>
                <p:cNvPr id="83" name="Line 14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16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352" y="3168"/>
                  <a:ext cx="768" cy="7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20" y="3168"/>
                  <a:ext cx="768" cy="7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" name="Line 17"/>
                <p:cNvSpPr>
                  <a:spLocks noChangeShapeType="1"/>
                </p:cNvSpPr>
                <p:nvPr/>
              </p:nvSpPr>
              <p:spPr bwMode="auto">
                <a:xfrm>
                  <a:off x="1488" y="3168"/>
                  <a:ext cx="16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7" name="Line 18"/>
              <p:cNvSpPr>
                <a:spLocks noChangeShapeType="1"/>
              </p:cNvSpPr>
              <p:nvPr/>
            </p:nvSpPr>
            <p:spPr bwMode="auto">
              <a:xfrm>
                <a:off x="2256" y="3504"/>
                <a:ext cx="16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" name="Group 19"/>
              <p:cNvGrpSpPr>
                <a:grpSpLocks/>
              </p:cNvGrpSpPr>
              <p:nvPr/>
            </p:nvGrpSpPr>
            <p:grpSpPr bwMode="auto">
              <a:xfrm>
                <a:off x="1248" y="720"/>
                <a:ext cx="3408" cy="2784"/>
                <a:chOff x="-288" y="1152"/>
                <a:chExt cx="3408" cy="2736"/>
              </a:xfrm>
            </p:grpSpPr>
            <p:sp>
              <p:nvSpPr>
                <p:cNvPr id="79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115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115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187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-288" y="187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3516922" y="2335237"/>
            <a:ext cx="1969478" cy="2082019"/>
            <a:chOff x="864" y="976"/>
            <a:chExt cx="2888" cy="2522"/>
          </a:xfrm>
        </p:grpSpPr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1768" y="976"/>
              <a:ext cx="1984" cy="2522"/>
            </a:xfrm>
            <a:custGeom>
              <a:avLst/>
              <a:gdLst/>
              <a:ahLst/>
              <a:cxnLst>
                <a:cxn ang="0">
                  <a:pos x="1984" y="0"/>
                </a:cxn>
                <a:cxn ang="0">
                  <a:pos x="10" y="418"/>
                </a:cxn>
                <a:cxn ang="0">
                  <a:pos x="0" y="416"/>
                </a:cxn>
                <a:cxn ang="0">
                  <a:pos x="1216" y="608"/>
                </a:cxn>
                <a:cxn ang="0">
                  <a:pos x="324" y="2522"/>
                </a:cxn>
                <a:cxn ang="0">
                  <a:pos x="1120" y="1880"/>
                </a:cxn>
                <a:cxn ang="0">
                  <a:pos x="1968" y="0"/>
                </a:cxn>
              </a:cxnLst>
              <a:rect l="0" t="0" r="r" b="b"/>
              <a:pathLst>
                <a:path w="1984" h="2522">
                  <a:moveTo>
                    <a:pt x="1984" y="0"/>
                  </a:moveTo>
                  <a:lnTo>
                    <a:pt x="10" y="418"/>
                  </a:lnTo>
                  <a:lnTo>
                    <a:pt x="0" y="416"/>
                  </a:lnTo>
                  <a:lnTo>
                    <a:pt x="1216" y="608"/>
                  </a:lnTo>
                  <a:lnTo>
                    <a:pt x="324" y="2522"/>
                  </a:lnTo>
                  <a:lnTo>
                    <a:pt x="1120" y="1880"/>
                  </a:lnTo>
                  <a:lnTo>
                    <a:pt x="1968" y="0"/>
                  </a:lnTo>
                </a:path>
              </a:pathLst>
            </a:custGeom>
            <a:solidFill>
              <a:srgbClr val="3399FF">
                <a:alpha val="49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864" y="1392"/>
              <a:ext cx="2112" cy="2104"/>
            </a:xfrm>
            <a:custGeom>
              <a:avLst/>
              <a:gdLst/>
              <a:ahLst/>
              <a:cxnLst>
                <a:cxn ang="0">
                  <a:pos x="0" y="1920"/>
                </a:cxn>
                <a:cxn ang="0">
                  <a:pos x="912" y="0"/>
                </a:cxn>
                <a:cxn ang="0">
                  <a:pos x="2112" y="192"/>
                </a:cxn>
                <a:cxn ang="0">
                  <a:pos x="1224" y="2104"/>
                </a:cxn>
                <a:cxn ang="0">
                  <a:pos x="0" y="1920"/>
                </a:cxn>
              </a:cxnLst>
              <a:rect l="0" t="0" r="r" b="b"/>
              <a:pathLst>
                <a:path w="2112" h="2104">
                  <a:moveTo>
                    <a:pt x="0" y="1920"/>
                  </a:moveTo>
                  <a:lnTo>
                    <a:pt x="912" y="0"/>
                  </a:lnTo>
                  <a:lnTo>
                    <a:pt x="2112" y="192"/>
                  </a:lnTo>
                  <a:lnTo>
                    <a:pt x="1224" y="2104"/>
                  </a:lnTo>
                  <a:lnTo>
                    <a:pt x="0" y="192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>
              <a:off x="1684" y="976"/>
              <a:ext cx="2052" cy="606"/>
            </a:xfrm>
            <a:custGeom>
              <a:avLst/>
              <a:gdLst/>
              <a:ahLst/>
              <a:cxnLst>
                <a:cxn ang="0">
                  <a:pos x="98" y="420"/>
                </a:cxn>
                <a:cxn ang="0">
                  <a:pos x="326" y="372"/>
                </a:cxn>
                <a:cxn ang="0">
                  <a:pos x="2052" y="0"/>
                </a:cxn>
                <a:cxn ang="0">
                  <a:pos x="1292" y="606"/>
                </a:cxn>
              </a:cxnLst>
              <a:rect l="0" t="0" r="r" b="b"/>
              <a:pathLst>
                <a:path w="2052" h="606">
                  <a:moveTo>
                    <a:pt x="98" y="420"/>
                  </a:moveTo>
                  <a:cubicBezTo>
                    <a:pt x="141" y="409"/>
                    <a:pt x="0" y="442"/>
                    <a:pt x="326" y="372"/>
                  </a:cubicBezTo>
                  <a:lnTo>
                    <a:pt x="2052" y="0"/>
                  </a:lnTo>
                  <a:lnTo>
                    <a:pt x="1292" y="6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7"/>
            <p:cNvSpPr>
              <a:spLocks/>
            </p:cNvSpPr>
            <p:nvPr/>
          </p:nvSpPr>
          <p:spPr bwMode="auto">
            <a:xfrm>
              <a:off x="872" y="2864"/>
              <a:ext cx="2000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000" y="0"/>
                </a:cxn>
              </a:cxnLst>
              <a:rect l="0" t="0" r="r" b="b"/>
              <a:pathLst>
                <a:path w="2000" h="432">
                  <a:moveTo>
                    <a:pt x="0" y="432"/>
                  </a:moveTo>
                  <a:lnTo>
                    <a:pt x="200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" name="Группа 118"/>
          <p:cNvGrpSpPr/>
          <p:nvPr/>
        </p:nvGrpSpPr>
        <p:grpSpPr>
          <a:xfrm>
            <a:off x="4360985" y="4477044"/>
            <a:ext cx="1181685" cy="1994094"/>
            <a:chOff x="6722012" y="2690446"/>
            <a:chExt cx="2815883" cy="3886200"/>
          </a:xfrm>
        </p:grpSpPr>
        <p:grpSp>
          <p:nvGrpSpPr>
            <p:cNvPr id="40" name="Group 22"/>
            <p:cNvGrpSpPr>
              <a:grpSpLocks/>
            </p:cNvGrpSpPr>
            <p:nvPr/>
          </p:nvGrpSpPr>
          <p:grpSpPr bwMode="auto">
            <a:xfrm>
              <a:off x="6722012" y="2690446"/>
              <a:ext cx="2784475" cy="3886200"/>
              <a:chOff x="480" y="1440"/>
              <a:chExt cx="1994" cy="2688"/>
            </a:xfrm>
          </p:grpSpPr>
          <p:sp>
            <p:nvSpPr>
              <p:cNvPr id="107" name="Freeform 2"/>
              <p:cNvSpPr>
                <a:spLocks/>
              </p:cNvSpPr>
              <p:nvPr/>
            </p:nvSpPr>
            <p:spPr bwMode="auto">
              <a:xfrm>
                <a:off x="480" y="1440"/>
                <a:ext cx="1992" cy="912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84" y="48"/>
                  </a:cxn>
                  <a:cxn ang="0">
                    <a:pos x="1296" y="0"/>
                  </a:cxn>
                  <a:cxn ang="0">
                    <a:pos x="1992" y="450"/>
                  </a:cxn>
                  <a:cxn ang="0">
                    <a:pos x="1680" y="864"/>
                  </a:cxn>
                  <a:cxn ang="0">
                    <a:pos x="768" y="912"/>
                  </a:cxn>
                  <a:cxn ang="0">
                    <a:pos x="0" y="576"/>
                  </a:cxn>
                </a:cxnLst>
                <a:rect l="0" t="0" r="r" b="b"/>
                <a:pathLst>
                  <a:path w="1992" h="912">
                    <a:moveTo>
                      <a:pt x="0" y="576"/>
                    </a:moveTo>
                    <a:lnTo>
                      <a:pt x="384" y="48"/>
                    </a:lnTo>
                    <a:lnTo>
                      <a:pt x="1296" y="0"/>
                    </a:lnTo>
                    <a:lnTo>
                      <a:pt x="1992" y="450"/>
                    </a:lnTo>
                    <a:lnTo>
                      <a:pt x="1680" y="864"/>
                    </a:lnTo>
                    <a:lnTo>
                      <a:pt x="768" y="91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3399FF">
                  <a:alpha val="63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3"/>
              <p:cNvSpPr>
                <a:spLocks/>
              </p:cNvSpPr>
              <p:nvPr/>
            </p:nvSpPr>
            <p:spPr bwMode="auto">
              <a:xfrm>
                <a:off x="480" y="3216"/>
                <a:ext cx="1986" cy="912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84" y="48"/>
                  </a:cxn>
                  <a:cxn ang="0">
                    <a:pos x="1296" y="0"/>
                  </a:cxn>
                  <a:cxn ang="0">
                    <a:pos x="1986" y="462"/>
                  </a:cxn>
                  <a:cxn ang="0">
                    <a:pos x="1680" y="864"/>
                  </a:cxn>
                  <a:cxn ang="0">
                    <a:pos x="768" y="912"/>
                  </a:cxn>
                  <a:cxn ang="0">
                    <a:pos x="0" y="576"/>
                  </a:cxn>
                </a:cxnLst>
                <a:rect l="0" t="0" r="r" b="b"/>
                <a:pathLst>
                  <a:path w="1986" h="912">
                    <a:moveTo>
                      <a:pt x="0" y="576"/>
                    </a:moveTo>
                    <a:lnTo>
                      <a:pt x="384" y="48"/>
                    </a:lnTo>
                    <a:lnTo>
                      <a:pt x="1296" y="0"/>
                    </a:lnTo>
                    <a:lnTo>
                      <a:pt x="1986" y="462"/>
                    </a:lnTo>
                    <a:lnTo>
                      <a:pt x="1680" y="864"/>
                    </a:lnTo>
                    <a:lnTo>
                      <a:pt x="768" y="91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3399FF">
                  <a:alpha val="63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Line 4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0" cy="17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0" cy="17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6"/>
              <p:cNvSpPr>
                <a:spLocks/>
              </p:cNvSpPr>
              <p:nvPr/>
            </p:nvSpPr>
            <p:spPr bwMode="auto">
              <a:xfrm>
                <a:off x="480" y="1892"/>
                <a:ext cx="1994" cy="2236"/>
              </a:xfrm>
              <a:custGeom>
                <a:avLst/>
                <a:gdLst/>
                <a:ahLst/>
                <a:cxnLst>
                  <a:cxn ang="0">
                    <a:pos x="0" y="1900"/>
                  </a:cxn>
                  <a:cxn ang="0">
                    <a:pos x="768" y="2236"/>
                  </a:cxn>
                  <a:cxn ang="0">
                    <a:pos x="1680" y="2188"/>
                  </a:cxn>
                  <a:cxn ang="0">
                    <a:pos x="1986" y="1792"/>
                  </a:cxn>
                  <a:cxn ang="0">
                    <a:pos x="1994" y="0"/>
                  </a:cxn>
                  <a:cxn ang="0">
                    <a:pos x="1680" y="412"/>
                  </a:cxn>
                  <a:cxn ang="0">
                    <a:pos x="768" y="460"/>
                  </a:cxn>
                  <a:cxn ang="0">
                    <a:pos x="0" y="124"/>
                  </a:cxn>
                  <a:cxn ang="0">
                    <a:pos x="0" y="1900"/>
                  </a:cxn>
                </a:cxnLst>
                <a:rect l="0" t="0" r="r" b="b"/>
                <a:pathLst>
                  <a:path w="1994" h="2236">
                    <a:moveTo>
                      <a:pt x="0" y="1900"/>
                    </a:moveTo>
                    <a:lnTo>
                      <a:pt x="768" y="2236"/>
                    </a:lnTo>
                    <a:lnTo>
                      <a:pt x="1680" y="2188"/>
                    </a:lnTo>
                    <a:lnTo>
                      <a:pt x="1986" y="1792"/>
                    </a:lnTo>
                    <a:lnTo>
                      <a:pt x="1994" y="0"/>
                    </a:lnTo>
                    <a:lnTo>
                      <a:pt x="1680" y="412"/>
                    </a:lnTo>
                    <a:lnTo>
                      <a:pt x="768" y="460"/>
                    </a:lnTo>
                    <a:lnTo>
                      <a:pt x="0" y="124"/>
                    </a:lnTo>
                    <a:lnTo>
                      <a:pt x="0" y="1900"/>
                    </a:lnTo>
                    <a:close/>
                  </a:path>
                </a:pathLst>
              </a:custGeom>
              <a:solidFill>
                <a:srgbClr val="66CCFF">
                  <a:alpha val="52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Line 7"/>
              <p:cNvSpPr>
                <a:spLocks noChangeShapeType="1"/>
              </p:cNvSpPr>
              <p:nvPr/>
            </p:nvSpPr>
            <p:spPr bwMode="auto">
              <a:xfrm>
                <a:off x="1248" y="2352"/>
                <a:ext cx="0" cy="17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Line 8"/>
              <p:cNvSpPr>
                <a:spLocks noChangeShapeType="1"/>
              </p:cNvSpPr>
              <p:nvPr/>
            </p:nvSpPr>
            <p:spPr bwMode="auto">
              <a:xfrm>
                <a:off x="2160" y="2304"/>
                <a:ext cx="0" cy="17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Line 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7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 flipH="1">
              <a:off x="6766559" y="5348297"/>
              <a:ext cx="497295" cy="7148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5"/>
            <p:cNvSpPr>
              <a:spLocks noChangeShapeType="1"/>
            </p:cNvSpPr>
            <p:nvPr/>
          </p:nvSpPr>
          <p:spPr bwMode="auto">
            <a:xfrm>
              <a:off x="8583875" y="5275614"/>
              <a:ext cx="954020" cy="6750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flipV="1">
              <a:off x="7259166" y="5261316"/>
              <a:ext cx="1336194" cy="68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" name="Group 60"/>
          <p:cNvGrpSpPr>
            <a:grpSpLocks/>
          </p:cNvGrpSpPr>
          <p:nvPr/>
        </p:nvGrpSpPr>
        <p:grpSpPr bwMode="auto">
          <a:xfrm>
            <a:off x="9566031" y="2909003"/>
            <a:ext cx="2307929" cy="2689939"/>
            <a:chOff x="432" y="452"/>
            <a:chExt cx="2450" cy="2340"/>
          </a:xfrm>
        </p:grpSpPr>
        <p:sp>
          <p:nvSpPr>
            <p:cNvPr id="121" name="AutoShape 24"/>
            <p:cNvSpPr>
              <a:spLocks noChangeArrowheads="1"/>
            </p:cNvSpPr>
            <p:nvPr/>
          </p:nvSpPr>
          <p:spPr bwMode="auto">
            <a:xfrm rot="20091156">
              <a:off x="1378" y="452"/>
              <a:ext cx="997" cy="2275"/>
            </a:xfrm>
            <a:prstGeom prst="triangle">
              <a:avLst>
                <a:gd name="adj" fmla="val 5939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Freeform 59"/>
            <p:cNvSpPr>
              <a:spLocks/>
            </p:cNvSpPr>
            <p:nvPr/>
          </p:nvSpPr>
          <p:spPr bwMode="auto">
            <a:xfrm>
              <a:off x="432" y="552"/>
              <a:ext cx="1608" cy="2240"/>
            </a:xfrm>
            <a:custGeom>
              <a:avLst/>
              <a:gdLst/>
              <a:ahLst/>
              <a:cxnLst>
                <a:cxn ang="0">
                  <a:pos x="1608" y="2240"/>
                </a:cxn>
                <a:cxn ang="0">
                  <a:pos x="984" y="0"/>
                </a:cxn>
                <a:cxn ang="0">
                  <a:pos x="0" y="1800"/>
                </a:cxn>
                <a:cxn ang="0">
                  <a:pos x="1608" y="2240"/>
                </a:cxn>
              </a:cxnLst>
              <a:rect l="0" t="0" r="r" b="b"/>
              <a:pathLst>
                <a:path w="1608" h="2240">
                  <a:moveTo>
                    <a:pt x="1608" y="2240"/>
                  </a:moveTo>
                  <a:lnTo>
                    <a:pt x="984" y="0"/>
                  </a:lnTo>
                  <a:lnTo>
                    <a:pt x="0" y="1800"/>
                  </a:lnTo>
                  <a:lnTo>
                    <a:pt x="1608" y="2240"/>
                  </a:lnTo>
                  <a:close/>
                </a:path>
              </a:pathLst>
            </a:custGeom>
            <a:solidFill>
              <a:srgbClr val="FF33CC">
                <a:alpha val="50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Line 26"/>
            <p:cNvSpPr>
              <a:spLocks noChangeShapeType="1"/>
            </p:cNvSpPr>
            <p:nvPr/>
          </p:nvSpPr>
          <p:spPr bwMode="auto">
            <a:xfrm flipV="1">
              <a:off x="432" y="2346"/>
              <a:ext cx="2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pic>
        <p:nvPicPr>
          <p:cNvPr id="140" name="Picture 2" descr="Правильная четырехугольная пирами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2193" y="2559783"/>
            <a:ext cx="1871539" cy="1871539"/>
          </a:xfrm>
          <a:prstGeom prst="rect">
            <a:avLst/>
          </a:prstGeom>
          <a:noFill/>
        </p:spPr>
      </p:pic>
      <p:pic>
        <p:nvPicPr>
          <p:cNvPr id="120" name="Picture 7" descr="https://upload.wikimedia.org/wikipedia/commons/2/2a/Hexagonal_pyrami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2938" y="4164071"/>
            <a:ext cx="1938189" cy="2363340"/>
          </a:xfrm>
          <a:prstGeom prst="rect">
            <a:avLst/>
          </a:prstGeom>
          <a:noFill/>
        </p:spPr>
      </p:pic>
      <p:sp>
        <p:nvSpPr>
          <p:cNvPr id="141" name="Прямоугольник 140"/>
          <p:cNvSpPr/>
          <p:nvPr/>
        </p:nvSpPr>
        <p:spPr>
          <a:xfrm>
            <a:off x="5767755" y="1420836"/>
            <a:ext cx="112541" cy="5205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Штриховая стрелка вправо 145"/>
          <p:cNvSpPr/>
          <p:nvPr/>
        </p:nvSpPr>
        <p:spPr>
          <a:xfrm rot="9019051">
            <a:off x="1624731" y="1111742"/>
            <a:ext cx="998806" cy="2090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Штриховая стрелка вправо 146"/>
          <p:cNvSpPr/>
          <p:nvPr/>
        </p:nvSpPr>
        <p:spPr>
          <a:xfrm rot="1664126">
            <a:off x="9078264" y="1081261"/>
            <a:ext cx="998806" cy="2090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 animBg="1"/>
      <p:bldP spid="12" grpId="0"/>
      <p:bldP spid="146" grpId="0" animBg="1"/>
      <p:bldP spid="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Многогранник"/>
          <p:cNvPicPr>
            <a:picLocks noChangeAspect="1" noChangeArrowheads="1"/>
          </p:cNvPicPr>
          <p:nvPr/>
        </p:nvPicPr>
        <p:blipFill>
          <a:blip r:embed="rId2"/>
          <a:srcRect t="36435" r="36293" b="27623"/>
          <a:stretch>
            <a:fillRect/>
          </a:stretch>
        </p:blipFill>
        <p:spPr bwMode="auto">
          <a:xfrm>
            <a:off x="520504" y="182880"/>
            <a:ext cx="5303520" cy="3995225"/>
          </a:xfrm>
          <a:prstGeom prst="rect">
            <a:avLst/>
          </a:prstGeom>
          <a:noFill/>
        </p:spPr>
      </p:pic>
      <p:pic>
        <p:nvPicPr>
          <p:cNvPr id="113668" name="Picture 4" descr="Многогранник"/>
          <p:cNvPicPr>
            <a:picLocks noChangeAspect="1" noChangeArrowheads="1"/>
          </p:cNvPicPr>
          <p:nvPr/>
        </p:nvPicPr>
        <p:blipFill>
          <a:blip r:embed="rId2"/>
          <a:srcRect l="63707" t="37953" r="3172" b="27750"/>
          <a:stretch>
            <a:fillRect/>
          </a:stretch>
        </p:blipFill>
        <p:spPr bwMode="auto">
          <a:xfrm>
            <a:off x="6091311" y="182881"/>
            <a:ext cx="2757267" cy="3812344"/>
          </a:xfrm>
          <a:prstGeom prst="rect">
            <a:avLst/>
          </a:prstGeom>
          <a:noFill/>
        </p:spPr>
      </p:pic>
      <p:pic>
        <p:nvPicPr>
          <p:cNvPr id="113670" name="Picture 6" descr="Многогранник"/>
          <p:cNvPicPr>
            <a:picLocks noChangeAspect="1" noChangeArrowheads="1"/>
          </p:cNvPicPr>
          <p:nvPr/>
        </p:nvPicPr>
        <p:blipFill>
          <a:blip r:embed="rId2"/>
          <a:srcRect l="62775" r="5287" b="61541"/>
          <a:stretch>
            <a:fillRect/>
          </a:stretch>
        </p:blipFill>
        <p:spPr bwMode="auto">
          <a:xfrm>
            <a:off x="9535886" y="2777748"/>
            <a:ext cx="2287340" cy="3677784"/>
          </a:xfrm>
          <a:prstGeom prst="rect">
            <a:avLst/>
          </a:prstGeom>
          <a:noFill/>
        </p:spPr>
      </p:pic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195944" y="4425044"/>
            <a:ext cx="8458200" cy="2204356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 err="1">
                <a:solidFill>
                  <a:srgbClr val="333333"/>
                </a:solidFill>
                <a:latin typeface="Arial" panose="020B0604020202020204" pitchFamily="34" charset="0"/>
              </a:rPr>
              <a:t>При́зма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 — многогранник, две грани которого являются </a:t>
            </a:r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 равными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многоугольниками, лежащими в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параллельных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плоскостях,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а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остальные грани — параллелограммами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имеющими общие </a:t>
            </a:r>
            <a:r>
              <a:rPr lang="ru-RU" sz="2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стороныс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этими многоугольниками.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3550" y="4782068"/>
            <a:ext cx="728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4" descr="http://www.profcardy.com/geodina/i/cub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3829" y="182880"/>
            <a:ext cx="1698171" cy="14886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Многогранник"/>
          <p:cNvPicPr>
            <a:picLocks noChangeAspect="1" noChangeArrowheads="1"/>
          </p:cNvPicPr>
          <p:nvPr/>
        </p:nvPicPr>
        <p:blipFill>
          <a:blip r:embed="rId2"/>
          <a:srcRect t="5766" r="37225" b="66049"/>
          <a:stretch>
            <a:fillRect/>
          </a:stretch>
        </p:blipFill>
        <p:spPr bwMode="auto">
          <a:xfrm>
            <a:off x="7173317" y="3452648"/>
            <a:ext cx="4822947" cy="285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 descr="Многогранник"/>
          <p:cNvPicPr>
            <a:picLocks noChangeAspect="1" noChangeArrowheads="1"/>
          </p:cNvPicPr>
          <p:nvPr/>
        </p:nvPicPr>
        <p:blipFill>
          <a:blip r:embed="rId2"/>
          <a:srcRect t="71491" b="34"/>
          <a:stretch>
            <a:fillRect/>
          </a:stretch>
        </p:blipFill>
        <p:spPr bwMode="auto">
          <a:xfrm>
            <a:off x="232312" y="211016"/>
            <a:ext cx="7145950" cy="2716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0" y="3604342"/>
            <a:ext cx="6873766" cy="2704533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 err="1">
                <a:solidFill>
                  <a:schemeClr val="bg1"/>
                </a:solidFill>
              </a:rPr>
              <a:t>Пирами́да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>
                <a:solidFill>
                  <a:schemeClr val="bg1"/>
                </a:solidFill>
              </a:rPr>
              <a:t>многогранник, одна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из </a:t>
            </a:r>
            <a:r>
              <a:rPr lang="ru-RU" sz="2400" dirty="0">
                <a:solidFill>
                  <a:schemeClr val="bg1"/>
                </a:solidFill>
              </a:rPr>
              <a:t>граней которого (называемая основанием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— произвольный многоугольник, а </a:t>
            </a:r>
            <a:r>
              <a:rPr lang="ru-RU" sz="2400" dirty="0" smtClean="0">
                <a:solidFill>
                  <a:schemeClr val="bg1"/>
                </a:solidFill>
              </a:rPr>
              <a:t>остальные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грани (называемые боковыми гранями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— треугольники, имеющие общую вершину.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upload.wikimedia.org/wikipedia/commons/7/70/Tetrahedron.gif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44837" y="344233"/>
            <a:ext cx="2347163" cy="2347163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innerShdw blurRad="12700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3.xml><?xml version="1.0" encoding="utf-8"?>
<a:theme xmlns:a="http://schemas.openxmlformats.org/drawingml/2006/main" name="математика - 8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математика - 8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339</Words>
  <Application>Microsoft Office PowerPoint</Application>
  <PresentationFormat>Широкоэкранный</PresentationFormat>
  <Paragraphs>137</Paragraphs>
  <Slides>24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</vt:lpstr>
      <vt:lpstr>Batang</vt:lpstr>
      <vt:lpstr>Calibri</vt:lpstr>
      <vt:lpstr>Comic Sans MS</vt:lpstr>
      <vt:lpstr>Segoe Script</vt:lpstr>
      <vt:lpstr>Times New Roman</vt:lpstr>
      <vt:lpstr>Trebuchet MS</vt:lpstr>
      <vt:lpstr>Yu Mincho Demibold</vt:lpstr>
      <vt:lpstr>Berlin</vt:lpstr>
      <vt:lpstr>2_Berlin</vt:lpstr>
      <vt:lpstr>математика - 8!</vt:lpstr>
      <vt:lpstr>1_математика - 8!</vt:lpstr>
      <vt:lpstr>1_Тема Office</vt:lpstr>
      <vt:lpstr>Формула</vt:lpstr>
      <vt:lpstr>Многогранники. Теорема Эйлера для многогранников</vt:lpstr>
      <vt:lpstr> Цель занятия:</vt:lpstr>
      <vt:lpstr>Презентация PowerPoint</vt:lpstr>
      <vt:lpstr>Презентация PowerPoint</vt:lpstr>
      <vt:lpstr>Презентация PowerPoint</vt:lpstr>
      <vt:lpstr>Многогранники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Теорема Эйлера</vt:lpstr>
      <vt:lpstr>Теорема Эйлера</vt:lpstr>
      <vt:lpstr>Теорема Эйлера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Мама</dc:creator>
  <cp:lastModifiedBy> Юлия Михайлова</cp:lastModifiedBy>
  <cp:revision>163</cp:revision>
  <dcterms:created xsi:type="dcterms:W3CDTF">2014-04-17T23:07:25Z</dcterms:created>
  <dcterms:modified xsi:type="dcterms:W3CDTF">2020-04-07T02:17:55Z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4026272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