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  <p:sldMasterId id="2147483666" r:id="rId5"/>
    <p:sldMasterId id="2147483667" r:id="rId6"/>
    <p:sldMasterId id="214748366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6858000" cx="9144000"/>
  <p:notesSz cx="6858000" cy="9144000"/>
  <p:embeddedFontLs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3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2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body"/>
          </p:nvPr>
        </p:nvSpPr>
        <p:spPr>
          <a:xfrm>
            <a:off x="533400" y="533400"/>
            <a:ext cx="6554867" cy="3767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495800" y="1447800"/>
            <a:ext cx="35632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762000" y="914400"/>
            <a:ext cx="3280974" cy="48006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4496027" y="2743200"/>
            <a:ext cx="3564223" cy="20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5418667" y="533400"/>
            <a:ext cx="3200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533399" y="533400"/>
            <a:ext cx="443875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2" type="body"/>
          </p:nvPr>
        </p:nvSpPr>
        <p:spPr>
          <a:xfrm>
            <a:off x="5418667" y="2209802"/>
            <a:ext cx="32004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762001" y="533400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1" name="Google Shape;91;p13"/>
          <p:cNvSpPr txBox="1"/>
          <p:nvPr>
            <p:ph idx="2" type="body"/>
          </p:nvPr>
        </p:nvSpPr>
        <p:spPr>
          <a:xfrm>
            <a:off x="533399" y="1143000"/>
            <a:ext cx="3945467" cy="3158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3" type="body"/>
          </p:nvPr>
        </p:nvSpPr>
        <p:spPr>
          <a:xfrm>
            <a:off x="4855016" y="566738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3" name="Google Shape;93;p13"/>
          <p:cNvSpPr txBox="1"/>
          <p:nvPr>
            <p:ph idx="4" type="body"/>
          </p:nvPr>
        </p:nvSpPr>
        <p:spPr>
          <a:xfrm>
            <a:off x="4662362" y="1143000"/>
            <a:ext cx="3956705" cy="3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533400" y="533400"/>
            <a:ext cx="3949967" cy="3767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2" type="body"/>
          </p:nvPr>
        </p:nvSpPr>
        <p:spPr>
          <a:xfrm>
            <a:off x="4662362" y="533400"/>
            <a:ext cx="3948238" cy="37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533400" y="1981199"/>
            <a:ext cx="6402468" cy="2319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533400" y="4487333"/>
            <a:ext cx="6402467" cy="1532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ctrTitle"/>
          </p:nvPr>
        </p:nvSpPr>
        <p:spPr>
          <a:xfrm>
            <a:off x="533400" y="533400"/>
            <a:ext cx="6154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" type="subTitle"/>
          </p:nvPr>
        </p:nvSpPr>
        <p:spPr>
          <a:xfrm>
            <a:off x="533400" y="3843868"/>
            <a:ext cx="4954250" cy="191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 с подписью">
  <p:cSld name="Цитата с подписью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856283" y="533400"/>
            <a:ext cx="6859787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1066800" y="3429000"/>
            <a:ext cx="6402467" cy="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2" type="body"/>
          </p:nvPr>
        </p:nvSpPr>
        <p:spPr>
          <a:xfrm>
            <a:off x="533400" y="4301070"/>
            <a:ext cx="6382361" cy="1718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9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 карточки имени">
  <p:cSld name="Цитата карточки имени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856284" y="533400"/>
            <a:ext cx="685978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533400" y="3886200"/>
            <a:ext cx="638236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0" sz="20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idx="2" type="body"/>
          </p:nvPr>
        </p:nvSpPr>
        <p:spPr>
          <a:xfrm>
            <a:off x="533400" y="4953000"/>
            <a:ext cx="63823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1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 rot="5400000">
            <a:off x="5378703" y="1721103"/>
            <a:ext cx="4419600" cy="204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 rot="5400000">
            <a:off x="715206" y="351594"/>
            <a:ext cx="5486400" cy="585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 rot="5400000">
            <a:off x="1926999" y="-860197"/>
            <a:ext cx="3767670" cy="6554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Истина или ложь">
  <p:cSld name="Истина или ложь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533400" y="533400"/>
            <a:ext cx="7525658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533400" y="3928534"/>
            <a:ext cx="6382361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0" sz="20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533400" y="4766735"/>
            <a:ext cx="6382360" cy="1253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очка имени">
  <p:cSld name="Карточка имени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533400" y="3429000"/>
            <a:ext cx="6382361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533400" y="5132980"/>
            <a:ext cx="6383552" cy="886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одпись">
  <p:cSld name="Заголовок и подпись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533400" y="533400"/>
            <a:ext cx="80772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533400" y="4114800"/>
            <a:ext cx="638355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анорамная фотография с подписью">
  <p:cSld name="Панорамная фотография с подписью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533400" y="533400"/>
            <a:ext cx="8077200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762002" y="3843867"/>
            <a:ext cx="72813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64D4EF"/>
            </a:gs>
          </a:gsLst>
          <a:lin ang="612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6670675" y="3894137"/>
            <a:ext cx="2470150" cy="2659062"/>
            <a:chOff x="6687077" y="3259666"/>
            <a:chExt cx="2981857" cy="3208867"/>
          </a:xfrm>
        </p:grpSpPr>
        <p:cxnSp>
          <p:nvCxnSpPr>
            <p:cNvPr id="11" name="Google Shape;11;p1"/>
            <p:cNvCxnSpPr/>
            <p:nvPr/>
          </p:nvCxnSpPr>
          <p:spPr>
            <a:xfrm flipH="1">
              <a:off x="8756120" y="3259666"/>
              <a:ext cx="912814" cy="912812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6687077" y="3486677"/>
              <a:ext cx="2981857" cy="2981856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 flipH="1">
              <a:off x="7772400" y="3581400"/>
              <a:ext cx="1896534" cy="1896533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 flipH="1">
              <a:off x="7923214" y="3433394"/>
              <a:ext cx="1739738" cy="1739740"/>
            </a:xfrm>
            <a:prstGeom prst="straightConnector1">
              <a:avLst/>
            </a:prstGeom>
            <a:noFill/>
            <a:ln cap="rnd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 flipH="1">
              <a:off x="8398935" y="3985317"/>
              <a:ext cx="1264017" cy="1264016"/>
            </a:xfrm>
            <a:prstGeom prst="straightConnector1">
              <a:avLst/>
            </a:prstGeom>
            <a:noFill/>
            <a:ln cap="rnd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6" name="Google Shape;16;p1"/>
          <p:cNvSpPr txBox="1"/>
          <p:nvPr>
            <p:ph type="title"/>
          </p:nvPr>
        </p:nvSpPr>
        <p:spPr>
          <a:xfrm>
            <a:off x="533400" y="4495800"/>
            <a:ext cx="655478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533400" y="533400"/>
            <a:ext cx="6554787" cy="3767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64D4EF"/>
            </a:gs>
          </a:gsLst>
          <a:lin ang="6120000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6"/>
          <p:cNvGrpSpPr/>
          <p:nvPr/>
        </p:nvGrpSpPr>
        <p:grpSpPr>
          <a:xfrm>
            <a:off x="4335462" y="1169987"/>
            <a:ext cx="4814887" cy="4994275"/>
            <a:chOff x="4334933" y="1169931"/>
            <a:chExt cx="4814835" cy="4993802"/>
          </a:xfrm>
        </p:grpSpPr>
        <p:cxnSp>
          <p:nvCxnSpPr>
            <p:cNvPr id="112" name="Google Shape;112;p16"/>
            <p:cNvCxnSpPr/>
            <p:nvPr/>
          </p:nvCxnSpPr>
          <p:spPr>
            <a:xfrm flipH="1">
              <a:off x="6009259" y="1169931"/>
              <a:ext cx="3134741" cy="3134741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3" name="Google Shape;113;p16"/>
            <p:cNvCxnSpPr/>
            <p:nvPr/>
          </p:nvCxnSpPr>
          <p:spPr>
            <a:xfrm flipH="1">
              <a:off x="4334933" y="1348898"/>
              <a:ext cx="4814835" cy="4814835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4" name="Google Shape;114;p16"/>
            <p:cNvCxnSpPr/>
            <p:nvPr/>
          </p:nvCxnSpPr>
          <p:spPr>
            <a:xfrm flipH="1">
              <a:off x="5225595" y="1469269"/>
              <a:ext cx="3912054" cy="3912054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5" name="Google Shape;115;p16"/>
            <p:cNvCxnSpPr/>
            <p:nvPr/>
          </p:nvCxnSpPr>
          <p:spPr>
            <a:xfrm flipH="1">
              <a:off x="5304588" y="1307856"/>
              <a:ext cx="3839412" cy="3839412"/>
            </a:xfrm>
            <a:prstGeom prst="straightConnector1">
              <a:avLst/>
            </a:prstGeom>
            <a:noFill/>
            <a:ln cap="rnd" cmpd="sng" w="3175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6" name="Google Shape;116;p16"/>
            <p:cNvCxnSpPr/>
            <p:nvPr/>
          </p:nvCxnSpPr>
          <p:spPr>
            <a:xfrm flipH="1">
              <a:off x="5707078" y="1770196"/>
              <a:ext cx="3430571" cy="3430570"/>
            </a:xfrm>
            <a:prstGeom prst="straightConnector1">
              <a:avLst/>
            </a:prstGeom>
            <a:noFill/>
            <a:ln cap="rnd" cmpd="sng" w="3175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17" name="Google Shape;117;p16"/>
          <p:cNvSpPr txBox="1"/>
          <p:nvPr>
            <p:ph type="title"/>
          </p:nvPr>
        </p:nvSpPr>
        <p:spPr>
          <a:xfrm>
            <a:off x="533400" y="4495800"/>
            <a:ext cx="655478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533400" y="533400"/>
            <a:ext cx="6554787" cy="3767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64D4EF"/>
            </a:gs>
          </a:gsLst>
          <a:lin ang="6120000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8"/>
          <p:cNvGrpSpPr/>
          <p:nvPr/>
        </p:nvGrpSpPr>
        <p:grpSpPr>
          <a:xfrm>
            <a:off x="6670675" y="3894137"/>
            <a:ext cx="2470150" cy="2659062"/>
            <a:chOff x="6687077" y="3259666"/>
            <a:chExt cx="2981857" cy="3208867"/>
          </a:xfrm>
        </p:grpSpPr>
        <p:cxnSp>
          <p:nvCxnSpPr>
            <p:cNvPr id="130" name="Google Shape;130;p18"/>
            <p:cNvCxnSpPr/>
            <p:nvPr/>
          </p:nvCxnSpPr>
          <p:spPr>
            <a:xfrm flipH="1">
              <a:off x="8756120" y="3259666"/>
              <a:ext cx="912814" cy="912812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1" name="Google Shape;131;p18"/>
            <p:cNvCxnSpPr/>
            <p:nvPr/>
          </p:nvCxnSpPr>
          <p:spPr>
            <a:xfrm flipH="1">
              <a:off x="6687077" y="3486677"/>
              <a:ext cx="2981857" cy="2981856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2" name="Google Shape;132;p18"/>
            <p:cNvCxnSpPr/>
            <p:nvPr/>
          </p:nvCxnSpPr>
          <p:spPr>
            <a:xfrm flipH="1">
              <a:off x="7772400" y="3581400"/>
              <a:ext cx="1896534" cy="1896533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3" name="Google Shape;133;p18"/>
            <p:cNvCxnSpPr/>
            <p:nvPr/>
          </p:nvCxnSpPr>
          <p:spPr>
            <a:xfrm flipH="1">
              <a:off x="7923214" y="3433394"/>
              <a:ext cx="1739738" cy="1739740"/>
            </a:xfrm>
            <a:prstGeom prst="straightConnector1">
              <a:avLst/>
            </a:prstGeom>
            <a:noFill/>
            <a:ln cap="rnd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4" name="Google Shape;134;p18"/>
            <p:cNvCxnSpPr/>
            <p:nvPr/>
          </p:nvCxnSpPr>
          <p:spPr>
            <a:xfrm flipH="1">
              <a:off x="8398935" y="3985317"/>
              <a:ext cx="1264017" cy="1264016"/>
            </a:xfrm>
            <a:prstGeom prst="straightConnector1">
              <a:avLst/>
            </a:prstGeom>
            <a:noFill/>
            <a:ln cap="rnd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35" name="Google Shape;135;p18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533400" y="4495800"/>
            <a:ext cx="655478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533400" y="533400"/>
            <a:ext cx="6554787" cy="3767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64D4EF"/>
            </a:gs>
          </a:gsLst>
          <a:lin ang="612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0"/>
          <p:cNvGrpSpPr/>
          <p:nvPr/>
        </p:nvGrpSpPr>
        <p:grpSpPr>
          <a:xfrm>
            <a:off x="6670675" y="3894137"/>
            <a:ext cx="2470150" cy="2659062"/>
            <a:chOff x="6687077" y="3259666"/>
            <a:chExt cx="2981857" cy="3208867"/>
          </a:xfrm>
        </p:grpSpPr>
        <p:cxnSp>
          <p:nvCxnSpPr>
            <p:cNvPr id="151" name="Google Shape;151;p20"/>
            <p:cNvCxnSpPr/>
            <p:nvPr/>
          </p:nvCxnSpPr>
          <p:spPr>
            <a:xfrm flipH="1">
              <a:off x="8756120" y="3259666"/>
              <a:ext cx="912814" cy="912812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2" name="Google Shape;152;p20"/>
            <p:cNvCxnSpPr/>
            <p:nvPr/>
          </p:nvCxnSpPr>
          <p:spPr>
            <a:xfrm flipH="1">
              <a:off x="6687077" y="3486677"/>
              <a:ext cx="2981857" cy="2981856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3" name="Google Shape;153;p20"/>
            <p:cNvCxnSpPr/>
            <p:nvPr/>
          </p:nvCxnSpPr>
          <p:spPr>
            <a:xfrm flipH="1">
              <a:off x="7772400" y="3581400"/>
              <a:ext cx="1896534" cy="1896533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4" name="Google Shape;154;p20"/>
            <p:cNvCxnSpPr/>
            <p:nvPr/>
          </p:nvCxnSpPr>
          <p:spPr>
            <a:xfrm flipH="1">
              <a:off x="7923214" y="3433394"/>
              <a:ext cx="1739738" cy="1739740"/>
            </a:xfrm>
            <a:prstGeom prst="straightConnector1">
              <a:avLst/>
            </a:prstGeom>
            <a:noFill/>
            <a:ln cap="rnd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5" name="Google Shape;155;p20"/>
            <p:cNvCxnSpPr/>
            <p:nvPr/>
          </p:nvCxnSpPr>
          <p:spPr>
            <a:xfrm flipH="1">
              <a:off x="8398935" y="3985317"/>
              <a:ext cx="1264017" cy="1264016"/>
            </a:xfrm>
            <a:prstGeom prst="straightConnector1">
              <a:avLst/>
            </a:prstGeom>
            <a:noFill/>
            <a:ln cap="rnd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56" name="Google Shape;156;p20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58" name="Google Shape;158;p20"/>
          <p:cNvSpPr txBox="1"/>
          <p:nvPr>
            <p:ph type="title"/>
          </p:nvPr>
        </p:nvSpPr>
        <p:spPr>
          <a:xfrm>
            <a:off x="533400" y="4495800"/>
            <a:ext cx="655478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533400" y="533400"/>
            <a:ext cx="6554787" cy="3767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0" name="Google Shape;160;p20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20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b="0" i="0" sz="280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8.jpg"/><Relationship Id="rId5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28.jpg"/><Relationship Id="rId5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hyperlink" Target="http://nhl09worldcup.3dn.ru/news/2" TargetMode="External"/><Relationship Id="rId11" Type="http://schemas.openxmlformats.org/officeDocument/2006/relationships/hyperlink" Target="http://kp.ru/daily/24256/453954/?geo=1" TargetMode="External"/><Relationship Id="rId22" Type="http://schemas.openxmlformats.org/officeDocument/2006/relationships/hyperlink" Target="http://samara.onfoot.ru/sights/parks/69.html" TargetMode="External"/><Relationship Id="rId10" Type="http://schemas.openxmlformats.org/officeDocument/2006/relationships/hyperlink" Target="http://parfenova-en101bud-uspeshnym.blogspot.com/2010_04_01_archive.html" TargetMode="External"/><Relationship Id="rId21" Type="http://schemas.openxmlformats.org/officeDocument/2006/relationships/hyperlink" Target="http://korabley.net/news/2009-01-26-148" TargetMode="External"/><Relationship Id="rId13" Type="http://schemas.openxmlformats.org/officeDocument/2006/relationships/hyperlink" Target="http://gazeta.aif.ru/online/aif/1218/13_01" TargetMode="External"/><Relationship Id="rId12" Type="http://schemas.openxmlformats.org/officeDocument/2006/relationships/hyperlink" Target="http://blogs.mail.ru/mail/alevtinaserova/36E909EB6429DDA7.html" TargetMode="External"/><Relationship Id="rId23" Type="http://schemas.openxmlformats.org/officeDocument/2006/relationships/hyperlink" Target="http://han.gorod.tomsk.ru/index-1206630606.ph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images03.olx.ru/ui/4/06/33/66250333_5----.jpg" TargetMode="External"/><Relationship Id="rId4" Type="http://schemas.openxmlformats.org/officeDocument/2006/relationships/hyperlink" Target="http://www.mediazavod.ru/articles/index/5952" TargetMode="External"/><Relationship Id="rId9" Type="http://schemas.openxmlformats.org/officeDocument/2006/relationships/hyperlink" Target="http://all-photo.ru/gagarin/index.ru.html?obid=9706&amp;pobid=9801" TargetMode="External"/><Relationship Id="rId15" Type="http://schemas.openxmlformats.org/officeDocument/2006/relationships/hyperlink" Target="http://www.suvenirograd.ru/geography.php?id=182&amp;lang=1" TargetMode="External"/><Relationship Id="rId14" Type="http://schemas.openxmlformats.org/officeDocument/2006/relationships/hyperlink" Target="http://www.streets-kharkiv.info/fotografii-prospekta-gagarina" TargetMode="External"/><Relationship Id="rId17" Type="http://schemas.openxmlformats.org/officeDocument/2006/relationships/hyperlink" Target="http://mikle1.livejournal.com/744423.html" TargetMode="External"/><Relationship Id="rId16" Type="http://schemas.openxmlformats.org/officeDocument/2006/relationships/hyperlink" Target="http://sm12bmstu.ru/?m=20100704" TargetMode="External"/><Relationship Id="rId5" Type="http://schemas.openxmlformats.org/officeDocument/2006/relationships/hyperlink" Target="http://www.rusarchives.ru/evants/exhibitions/gagarin_b1.shtml" TargetMode="External"/><Relationship Id="rId19" Type="http://schemas.openxmlformats.org/officeDocument/2006/relationships/hyperlink" Target="http://kp.ru/daily/24527.4/673481/" TargetMode="External"/><Relationship Id="rId6" Type="http://schemas.openxmlformats.org/officeDocument/2006/relationships/hyperlink" Target="http://www.spek.keytown.com/rasIIIProg/5_tvorch/GAGARIN/Prolog/pages/Gjatsk.htm" TargetMode="External"/><Relationship Id="rId18" Type="http://schemas.openxmlformats.org/officeDocument/2006/relationships/hyperlink" Target="http://gorod.dp.ua/micro/center/?pageid=543" TargetMode="External"/><Relationship Id="rId7" Type="http://schemas.openxmlformats.org/officeDocument/2006/relationships/hyperlink" Target="http://epizodsspace.ru/bibl/golovanov/doroga/24.html" TargetMode="External"/><Relationship Id="rId8" Type="http://schemas.openxmlformats.org/officeDocument/2006/relationships/hyperlink" Target="http://militera.lib.ru/memo/russian/gagarin_va/ill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type="title"/>
          </p:nvPr>
        </p:nvSpPr>
        <p:spPr>
          <a:xfrm flipH="1" rot="10800000">
            <a:off x="468312" y="-531812"/>
            <a:ext cx="8229600" cy="144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t/>
            </a:r>
            <a:endParaRPr sz="32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1257300" y="4797425"/>
            <a:ext cx="7072312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609600" lvl="0" marL="6096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Noto Sans Symbols"/>
              <a:buNone/>
            </a:pPr>
            <a:r>
              <a:rPr b="0" i="0" lang="en-US" sz="3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Юрий Алексеевич Гагарин-</a:t>
            </a:r>
            <a:endParaRPr/>
          </a:p>
          <a:p>
            <a:pPr indent="-609600" lvl="0" marL="609600" marR="0" rtl="0" algn="ctr">
              <a:lnSpc>
                <a:spcPct val="80000"/>
              </a:lnSpc>
              <a:spcBef>
                <a:spcPts val="134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Noto Sans Symbols"/>
              <a:buNone/>
            </a:pPr>
            <a:r>
              <a:rPr b="0" i="0" lang="en-US" sz="3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первый космонавт Земли</a:t>
            </a:r>
            <a:endParaRPr/>
          </a:p>
        </p:txBody>
      </p:sp>
      <p:sp>
        <p:nvSpPr>
          <p:cNvPr id="177" name="Google Shape;177;p22"/>
          <p:cNvSpPr txBox="1"/>
          <p:nvPr/>
        </p:nvSpPr>
        <p:spPr>
          <a:xfrm>
            <a:off x="4448175" y="3257550"/>
            <a:ext cx="247650" cy="34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3800" y="677862"/>
            <a:ext cx="2808287" cy="381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idx="1" type="body"/>
          </p:nvPr>
        </p:nvSpPr>
        <p:spPr>
          <a:xfrm>
            <a:off x="395287" y="404812"/>
            <a:ext cx="8332787" cy="2232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апреля 1961 г. Юрий Гагарин первым из землян совершил космический полёт на корабле "Восток". </a:t>
            </a:r>
            <a:endParaRPr/>
          </a:p>
          <a:p>
            <a:pPr indent="-285750" lvl="0" marL="285750" marR="0" rtl="0" algn="ctr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этот подвиг ему было присвоено звание Героя Советского Союза, а день полёта Гагарина в космос был объявлен праздником - Днём космонавтики</a:t>
            </a: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descr="Картинка 46 из 9633" id="233" name="Google Shape;23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2781300"/>
            <a:ext cx="7058025" cy="37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garin_3" id="238" name="Google Shape;238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404812"/>
            <a:ext cx="561022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/>
        </p:nvSpPr>
        <p:spPr>
          <a:xfrm>
            <a:off x="428625" y="4508500"/>
            <a:ext cx="8569325" cy="193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 марта 1968 года Ю. А. Гагарин погиб при невыясненных обстоятельствах вблизи деревни Новосёлово Киржачского района Владимирской области во время одного из тренировочных полётов вместе с военным лётчиком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С. Серёгиным.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/>
        </p:nvSpPr>
        <p:spPr>
          <a:xfrm>
            <a:off x="539750" y="935037"/>
            <a:ext cx="3703637" cy="443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Юрия Алексеевича была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крепкая семья. Он женился на Валентине Ивановне Горячевой,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которая стала его верным соратником на многие годы.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их семье выросли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две дочери - Лена и Галя.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Валенти́на Ива́новна Гага́рина —кавалер ордена Ленина.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Умерла 17 марта 2020 г.  </a:t>
            </a:r>
            <a:endParaRPr/>
          </a:p>
        </p:txBody>
      </p:sp>
      <p:pic>
        <p:nvPicPr>
          <p:cNvPr descr="gagarin_deti" id="245" name="Google Shape;2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2325" y="476250"/>
            <a:ext cx="4133850" cy="56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/>
        </p:nvSpPr>
        <p:spPr>
          <a:xfrm>
            <a:off x="684212" y="620712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3708400" y="620712"/>
            <a:ext cx="5040312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4787900" y="908050"/>
            <a:ext cx="3852862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323850" y="4076700"/>
            <a:ext cx="84963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323850" y="4868862"/>
            <a:ext cx="8496300" cy="1169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Похоронен Юрий Гагарин у Кремлёвской стены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Красной площади.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017-1" id="255" name="Google Shape;2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1063625"/>
            <a:ext cx="2320925" cy="308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20sbwe" id="256" name="Google Shape;25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9037" y="1063625"/>
            <a:ext cx="4848225" cy="30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/>
        </p:nvSpPr>
        <p:spPr>
          <a:xfrm>
            <a:off x="684212" y="620712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3708400" y="620712"/>
            <a:ext cx="5040312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4787900" y="908050"/>
            <a:ext cx="3852862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5"/>
          <p:cNvSpPr txBox="1"/>
          <p:nvPr/>
        </p:nvSpPr>
        <p:spPr>
          <a:xfrm>
            <a:off x="323850" y="4076700"/>
            <a:ext cx="84963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323850" y="5661025"/>
            <a:ext cx="84963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323850" y="4868862"/>
            <a:ext cx="84963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многих городах России и других стран существуют улицы, проспекты, площади, бульвары, парки, клубы и школы имени Гагарина.</a:t>
            </a:r>
            <a:endParaRPr/>
          </a:p>
        </p:txBody>
      </p:sp>
      <p:pic>
        <p:nvPicPr>
          <p:cNvPr descr="05" id="267" name="Google Shape;26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87" y="830262"/>
            <a:ext cx="4325937" cy="32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 txBox="1"/>
          <p:nvPr/>
        </p:nvSpPr>
        <p:spPr>
          <a:xfrm>
            <a:off x="1016000" y="4281487"/>
            <a:ext cx="37449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Парк им. Ю. Гагарина в Самаре</a:t>
            </a:r>
            <a:endParaRPr/>
          </a:p>
        </p:txBody>
      </p:sp>
      <p:sp>
        <p:nvSpPr>
          <p:cNvPr id="269" name="Google Shape;269;p35"/>
          <p:cNvSpPr txBox="1"/>
          <p:nvPr/>
        </p:nvSpPr>
        <p:spPr>
          <a:xfrm>
            <a:off x="5073650" y="4295775"/>
            <a:ext cx="36401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Памятник Ю. Гагарину в Москве</a:t>
            </a:r>
            <a:endParaRPr/>
          </a:p>
        </p:txBody>
      </p:sp>
      <p:pic>
        <p:nvPicPr>
          <p:cNvPr descr="Картинка 1 из 4685" id="270" name="Google Shape;27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5412" y="833437"/>
            <a:ext cx="3284537" cy="321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7 из 4686" id="275" name="Google Shape;27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476250"/>
            <a:ext cx="24574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 txBox="1"/>
          <p:nvPr>
            <p:ph type="ctrTitle"/>
          </p:nvPr>
        </p:nvSpPr>
        <p:spPr>
          <a:xfrm>
            <a:off x="547687" y="4724400"/>
            <a:ext cx="2411412" cy="819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 </a:t>
            </a:r>
            <a:br>
              <a:rPr b="0" i="0" lang="en-US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Ю. ГАГАРИНУ </a:t>
            </a:r>
            <a:br>
              <a:rPr b="0" i="0" lang="en-US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ХАРЬКОВЕ</a:t>
            </a:r>
            <a:endParaRPr/>
          </a:p>
        </p:txBody>
      </p:sp>
      <p:sp>
        <p:nvSpPr>
          <p:cNvPr id="277" name="Google Shape;277;p36"/>
          <p:cNvSpPr txBox="1"/>
          <p:nvPr>
            <p:ph idx="1" type="subTitle"/>
          </p:nvPr>
        </p:nvSpPr>
        <p:spPr>
          <a:xfrm>
            <a:off x="3160712" y="4548187"/>
            <a:ext cx="2520950" cy="153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  Гагарину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Саратове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Набережной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Космонавтов</a:t>
            </a:r>
            <a:endParaRPr/>
          </a:p>
        </p:txBody>
      </p:sp>
      <p:pic>
        <p:nvPicPr>
          <p:cNvPr descr="Картинка 25 из 4686" id="278" name="Google Shape;27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112" y="476250"/>
            <a:ext cx="27241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а 42 из 4686" id="279" name="Google Shape;27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0425" y="476250"/>
            <a:ext cx="2857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6"/>
          <p:cNvSpPr txBox="1"/>
          <p:nvPr/>
        </p:nvSpPr>
        <p:spPr>
          <a:xfrm>
            <a:off x="6084887" y="4362450"/>
            <a:ext cx="2811462" cy="190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Ю. Гагарину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месте приземления возле города Энгельс в Саратовской области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idx="1" type="body"/>
          </p:nvPr>
        </p:nvSpPr>
        <p:spPr>
          <a:xfrm>
            <a:off x="636587" y="4868862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честь Юрия Гагарина его родной город Гжатск 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 переименован в Гагарин </a:t>
            </a:r>
            <a:endParaRPr/>
          </a:p>
        </p:txBody>
      </p:sp>
      <p:pic>
        <p:nvPicPr>
          <p:cNvPr descr="Картинка 18 из 17018" id="286" name="Google Shape;28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404812"/>
            <a:ext cx="5688012" cy="426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/>
        </p:nvSpPr>
        <p:spPr>
          <a:xfrm>
            <a:off x="684212" y="620712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3708400" y="620712"/>
            <a:ext cx="5040312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4787900" y="908050"/>
            <a:ext cx="3852862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323850" y="4076700"/>
            <a:ext cx="84963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323850" y="5661025"/>
            <a:ext cx="84963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8"/>
          <p:cNvSpPr txBox="1"/>
          <p:nvPr/>
        </p:nvSpPr>
        <p:spPr>
          <a:xfrm>
            <a:off x="323850" y="4652962"/>
            <a:ext cx="84963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449262" y="4972050"/>
            <a:ext cx="84963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имя навсегда осталось в Космосе: один из крупнейших (диаметр 250 км) кратеров на обратной стороне Луны                             носит имя Гагарин </a:t>
            </a:r>
            <a:endParaRPr/>
          </a:p>
        </p:txBody>
      </p:sp>
      <p:pic>
        <p:nvPicPr>
          <p:cNvPr descr="640" id="298" name="Google Shape;29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212" y="333375"/>
            <a:ext cx="592137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idx="1" type="body"/>
          </p:nvPr>
        </p:nvSpPr>
        <p:spPr>
          <a:xfrm>
            <a:off x="395287" y="4724400"/>
            <a:ext cx="8229600" cy="161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Существует также Кубок Гагарина, главный трофей Континентальной хоккейной лиги.</a:t>
            </a:r>
            <a:endParaRPr/>
          </a:p>
        </p:txBody>
      </p:sp>
      <p:pic>
        <p:nvPicPr>
          <p:cNvPr descr="Картинка 11 из 7412" id="304" name="Google Shape;30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9525" y="765175"/>
            <a:ext cx="4895850" cy="3671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а 8 из 7412" id="305" name="Google Shape;30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650" y="765175"/>
            <a:ext cx="2754312" cy="367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/>
        </p:nvSpPr>
        <p:spPr>
          <a:xfrm>
            <a:off x="684212" y="620712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0"/>
          <p:cNvSpPr txBox="1"/>
          <p:nvPr/>
        </p:nvSpPr>
        <p:spPr>
          <a:xfrm>
            <a:off x="3708400" y="620712"/>
            <a:ext cx="5040312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4787900" y="908050"/>
            <a:ext cx="3852862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323850" y="4076700"/>
            <a:ext cx="84963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323850" y="5661025"/>
            <a:ext cx="84963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323850" y="4652962"/>
            <a:ext cx="84963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395287" y="4941887"/>
            <a:ext cx="8496300" cy="113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честь Юрия Гагарина названо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научно-исследовательское судно «Космонавт Юрий Гагарин»</a:t>
            </a:r>
            <a:endParaRPr/>
          </a:p>
        </p:txBody>
      </p:sp>
      <p:pic>
        <p:nvPicPr>
          <p:cNvPr descr="Картинка 3 из 1169" id="317" name="Google Shape;31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549275"/>
            <a:ext cx="6283325" cy="41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B" id="183" name="Google Shape;183;p23"/>
          <p:cNvPicPr preferRelativeResize="0"/>
          <p:nvPr>
            <p:ph idx="4294967295" type="ctr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2" y="549275"/>
            <a:ext cx="5859462" cy="40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300037" y="4967287"/>
            <a:ext cx="854392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Юрий Алексеевич Гагарин родился 9 марта 1934 года в селе Клушино Гжатского района Смоленской области, недалеко от города Гжатск, который ныне переименован в Гагарин.</a:t>
            </a: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7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1"/>
          <p:cNvSpPr txBox="1"/>
          <p:nvPr>
            <p:ph type="title"/>
          </p:nvPr>
        </p:nvSpPr>
        <p:spPr>
          <a:xfrm>
            <a:off x="457200" y="-458787"/>
            <a:ext cx="82296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t/>
            </a:r>
            <a:endParaRPr sz="32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Картинка 42 из 9592" id="324" name="Google Shape;32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1862" y="398462"/>
            <a:ext cx="2501900" cy="3719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%D0%97%D0%B0%D0%BF%D0%B8%D1%81%D0%BA%D0%B0_%D0%93%D0%B0%D0%B3%D0%B0%D1%80%D0%B8%D0%BD%D0%B0" id="325" name="Google Shape;325;p41"/>
          <p:cNvPicPr preferRelativeResize="0"/>
          <p:nvPr/>
        </p:nvPicPr>
        <p:blipFill rotWithShape="1">
          <a:blip r:embed="rId5">
            <a:alphaModFix/>
          </a:blip>
          <a:srcRect b="12240" l="4554" r="0" t="0"/>
          <a:stretch/>
        </p:blipFill>
        <p:spPr>
          <a:xfrm rot="-780000">
            <a:off x="579437" y="1066800"/>
            <a:ext cx="4421187" cy="260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/>
          <p:nvPr>
            <p:ph type="title"/>
          </p:nvPr>
        </p:nvSpPr>
        <p:spPr>
          <a:xfrm>
            <a:off x="827087" y="188912"/>
            <a:ext cx="7848600" cy="6192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b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ИСПОЛЬЗОВАННАЯ ИНФОРМАЦИЯ</a:t>
            </a:r>
            <a:r>
              <a:rPr b="1" i="0" lang="en-US" sz="1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br>
              <a:rPr b="1" i="0" lang="en-US" sz="1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1400" u="sng">
                <a:solidFill>
                  <a:schemeClr val="hlink"/>
                </a:solidFill>
                <a:hlinkClick r:id="rId3"/>
              </a:rPr>
              <a:t>HTTP://IMAGES03.OLX.RU/UI/4/06/33/66250333_5----.JPG</a:t>
            </a:r>
            <a:br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4"/>
              </a:rPr>
              <a:t>HTTP://WWW.MEDIAZAVOD.RU/ARTICLES/INDEX/5952</a:t>
            </a:r>
            <a:r>
              <a:rPr b="0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5"/>
              </a:rPr>
              <a:t>HTTP://WWW.RUSARCHIVES.RU/EVANTS/EXHIBITIONS/GAGARIN_B1.SHTML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6"/>
              </a:rPr>
              <a:t>HTTP://WWW.SPEK.KEYTOWN.COM/RASIIIPROG/5_TVORCH/GAGARIN/PROLOG/PAGES/GJATSK.HTM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7"/>
              </a:rPr>
              <a:t>HTTP://EPIZODSSPACE.RU/BIBL/GOLOVANOV/DOROGA/24.HTML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8"/>
              </a:rPr>
              <a:t>HTTP://MILITERA.LIB.RU/MEMO/RUSSIAN/GAGARIN_VA/ILL.HTML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9"/>
              </a:rPr>
              <a:t>HTTP://ALL-PHOTO.RU/GAGARIN/INDEX.RU.HTML?OBID=9706&amp;POBID=9801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0"/>
              </a:rPr>
              <a:t>HTTP://PARFENOVA-EN101BUD-USPESHNYM.BLOGSPOT.COM/2010_04_01_ARCHIVE.HTML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1"/>
              </a:rPr>
              <a:t>HTTP://KP.RU/DAILY/24256/453954/?GEO=1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2"/>
              </a:rPr>
              <a:t>HTTP://BLOGS.MAIL.RU/MAIL/ALEVTINASEROVA/36E909EB6429DDA7.HTML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3"/>
              </a:rPr>
              <a:t>HTTP://GAZETA.AIF.RU/ONLINE/AIF/1218/13_01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4"/>
              </a:rPr>
              <a:t>HTTP://WWW.STREETS-KHARKIV.INFO/FOTOGRAFII-PROSPEKTA-GAGARINA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5"/>
              </a:rPr>
              <a:t>HTTP://WWW.SUVENIROGRAD.RU/GEOGRAPHY.PHP?ID=182&amp;LANG=1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6"/>
              </a:rPr>
              <a:t>HTTP://SM12BMSTU.RU/?M=20100704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7"/>
              </a:rPr>
              <a:t>HTTP://MIKLE1.LIVEJOURNAL.COM/744423.HTML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8"/>
              </a:rPr>
              <a:t>HTTP://GOROD.DP.UA/MICRO/CENTER/?PAGEID=543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19"/>
              </a:rPr>
              <a:t>HTTP://KP.RU/DAILY/24527.4/673481/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20"/>
              </a:rPr>
              <a:t>HTTP://NHL09WORLDCUP.3DN.RU/NEWS/2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21"/>
              </a:rPr>
              <a:t>HTTP://KORABLEY.NET/NEWS/2009-01-26-148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22"/>
              </a:rPr>
              <a:t>HTTP://SAMARA.ONFOOT.RU/SIGHTS/PARKS/69.HTML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000" u="sng">
                <a:solidFill>
                  <a:schemeClr val="hlink"/>
                </a:solidFill>
                <a:hlinkClick r:id="rId23"/>
              </a:rPr>
              <a:t>HTTP://HAN.GOROD.TOMSK.RU/INDEX-1206630606.PHP</a:t>
            </a:r>
            <a:r>
              <a:rPr b="0" i="0" lang="en-US" sz="1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b="0" i="0" lang="en-US" sz="1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1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HTTP://VIKI.RDF.RU/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idx="1" type="subTitle"/>
          </p:nvPr>
        </p:nvSpPr>
        <p:spPr>
          <a:xfrm>
            <a:off x="952500" y="4868862"/>
            <a:ext cx="7561262" cy="158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отец, Алексей Иванович Гагарин (1902—1973), - работал плотником,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мать, Анна Тимофеевна Матвеева (1903—1984), - работала на молочно-товарной ферме.</a:t>
            </a:r>
            <a:endParaRPr/>
          </a:p>
        </p:txBody>
      </p:sp>
      <p:pic>
        <p:nvPicPr>
          <p:cNvPr descr="Картинка 7 из 1230" id="190" name="Google Shape;1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828675"/>
            <a:ext cx="6804025" cy="3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684212" y="404812"/>
            <a:ext cx="3887787" cy="5472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0033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	</a:t>
            </a:r>
            <a:endParaRPr/>
          </a:p>
          <a:p>
            <a:pPr indent="-285750" lvl="0" marL="285750" marR="0" rtl="0" algn="ctr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0033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b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сентября 1941 года пошёл в школу, но 12 октября деревню заняли немцы и учёба прервалась. </a:t>
            </a:r>
            <a:endParaRPr/>
          </a:p>
          <a:p>
            <a:pPr indent="-285750" lvl="0" marL="285750" marR="0" rtl="0" algn="ctr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	 Два года деревня была оккупирована немцами. </a:t>
            </a:r>
            <a:endParaRPr/>
          </a:p>
          <a:p>
            <a:pPr indent="-285750" lvl="0" marL="285750" marR="0" rtl="0" algn="ctr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9 апреля 1943 года, деревню освободила Красная армия и учёба в школе возобновилась. </a:t>
            </a:r>
            <a:endParaRPr/>
          </a:p>
        </p:txBody>
      </p:sp>
      <p:pic>
        <p:nvPicPr>
          <p:cNvPr descr="Картинка 1 из 5640"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4137" y="915987"/>
            <a:ext cx="3170237" cy="444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720725" y="3128962"/>
            <a:ext cx="7848600" cy="316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0033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0033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0033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0033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b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мая 1945 года семья Гагариных переехала в Гжатск (ныне Гагарин). 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мае 1949 года Гагарин окончил шестой класс Гжатской средней школы . </a:t>
            </a:r>
            <a:endParaRPr/>
          </a:p>
        </p:txBody>
      </p:sp>
      <p:pic>
        <p:nvPicPr>
          <p:cNvPr descr="Картинка 2 из 5640" id="202" name="Google Shape;20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2" y="796925"/>
            <a:ext cx="5329237" cy="345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4 из 48" id="207" name="Google Shape;2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87" y="476250"/>
            <a:ext cx="3763962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4643437" y="333375"/>
            <a:ext cx="4176712" cy="521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сентября 1949 года поступил в Люберецкое ремесленное училище №10.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июне 1951 года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окончил с отличием училище по специальности формовщик-литейщик.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/>
        </p:nvSpPr>
        <p:spPr>
          <a:xfrm>
            <a:off x="0" y="3919537"/>
            <a:ext cx="8964612" cy="267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августе 1951 г. Ю.Гагарин поступает в Саратовский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индустриальный техникум.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25 октября 1954 года впервые пришёл в Саратовский аэроклуб,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где совершил первый самостоятельный полёт на самолёте ЯК-18.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 1955 г. с отличием окончил Саратовский индустриальный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техникум, а 10 октября того же года – Саратовский аэроклуб.</a:t>
            </a:r>
            <a:endParaRPr/>
          </a:p>
        </p:txBody>
      </p:sp>
      <p:pic>
        <p:nvPicPr>
          <p:cNvPr descr="Картинка 3 из 91" id="214" name="Google Shape;2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555625"/>
            <a:ext cx="23971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а 5 из 91" id="215" name="Google Shape;21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200" y="561975"/>
            <a:ext cx="4311650" cy="31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179387" y="3141662"/>
            <a:ext cx="5761037" cy="95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imes New Roman"/>
              <a:buNone/>
            </a:pPr>
            <a: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 ОКТЯБРЯ 1955 Г. ГАГАРИН БЫЛ ПРИЗВАН В АРМИЮ </a:t>
            </a:r>
            <a:b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ОТПРАВЛЕН В ОРЕНБУРГ, В 1-Е ВОЕННО-АВИАЦИОННОЕ УЧИЛИЩЕ ЛЁТЧИКОВ ИМЕНИ К. Е. ВОРОШИЛОВА. </a:t>
            </a:r>
            <a:b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ОКТЯБРЯ 1957 Г. ГАГАРИН УЧИЛИЩЕ ЗАКОНЧИЛ. </a:t>
            </a:r>
            <a:b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ТЕЧЕНИЕ ДВУХ ЛЕТ СЛУЖИЛ В  АВИАЦИОННОМ ПОЛКУ. </a:t>
            </a:r>
            <a:b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ОКТЯБРЮ 1959 ГОДА НАЛЕТАЛ В ОБЩЕЙ СЛОЖНОСТИ 265 ЧАСОВ.</a:t>
            </a:r>
            <a:br>
              <a:rPr b="0" i="0" lang="en-US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6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descr="Картинка 9 из 9" id="221" name="Google Shape;2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425" y="908050"/>
            <a:ext cx="2798762" cy="3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323850" y="3716337"/>
            <a:ext cx="8496300" cy="208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ДЕКАБРЯ 1959 ГОДА ГАГАРИН НАПИСАЛ ЗАЯВЛЕНИЕ С ПРОСЬБОЙ ЗАЧИСЛИТЬ ЕГО В ГРУППУ КАНДИДАТОВ В КОСМОНАВТЫ. </a:t>
            </a:r>
            <a:b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УЖЕ ЧЕРЕЗ НЕДЕЛЮ ЕГО ВЫЗВАЛИ В МОСКВУ ДЛЯ ПРОХОЖДЕНИЯ ВСЕСТОРОННЕГО МЕДИЦИНСКОГО ОБСЛЕДОВАНИЯ.  В РЕЗУЛЬТАТЕ СТАРШИЙ ЛЕЙТЕНАНТ ГАГАРИН БЫЛ ПРИЗНАН </a:t>
            </a:r>
            <a:b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ГОДНЫМ ДЛЯ КОСМИЧЕСКИХ ПОЛЁТОВ. </a:t>
            </a:r>
            <a:b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МАРТА 1960 ГОДА Ю. ГАГАРИН БЫЛ ЗАЧИСЛЕН В ГРУППУ                      КАНДИДАТОВ В КОСМОНАВТЫ. </a:t>
            </a:r>
            <a:endParaRPr/>
          </a:p>
        </p:txBody>
      </p:sp>
      <p:pic>
        <p:nvPicPr>
          <p:cNvPr descr="Картинка 10 из 361"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476250"/>
            <a:ext cx="3722687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1_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