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7" r:id="rId4"/>
    <p:sldId id="257" r:id="rId5"/>
    <p:sldId id="262" r:id="rId6"/>
    <p:sldId id="280" r:id="rId7"/>
    <p:sldId id="281" r:id="rId8"/>
    <p:sldId id="288" r:id="rId9"/>
    <p:sldId id="289" r:id="rId10"/>
    <p:sldId id="290" r:id="rId11"/>
    <p:sldId id="291" r:id="rId12"/>
    <p:sldId id="292" r:id="rId13"/>
    <p:sldId id="260" r:id="rId14"/>
    <p:sldId id="283" r:id="rId15"/>
    <p:sldId id="293" r:id="rId16"/>
    <p:sldId id="294" r:id="rId17"/>
    <p:sldId id="269" r:id="rId18"/>
    <p:sldId id="270" r:id="rId19"/>
    <p:sldId id="271" r:id="rId20"/>
    <p:sldId id="272" r:id="rId21"/>
    <p:sldId id="273" r:id="rId22"/>
    <p:sldId id="274" r:id="rId23"/>
    <p:sldId id="258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3981" autoAdjust="0"/>
  </p:normalViewPr>
  <p:slideViewPr>
    <p:cSldViewPr>
      <p:cViewPr>
        <p:scale>
          <a:sx n="70" d="100"/>
          <a:sy n="70" d="100"/>
        </p:scale>
        <p:origin x="124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2982-BEA8-41CB-912D-8015D091561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utogen_eBook_id114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031" y="476672"/>
            <a:ext cx="8345433" cy="58170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315031" y="1612451"/>
            <a:ext cx="85725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Геометрическая головоломка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«ТАНГРАМ»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1432691" y="1321807"/>
            <a:ext cx="6337240" cy="2520280"/>
          </a:xfrm>
          <a:prstGeom prst="flowChartInputOutpu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80593" y="5495036"/>
            <a:ext cx="5241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Математическая логика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»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Сост.: педагог ДО ЦТТ Михайлова Ю.Н.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o4kasborki.com/wp-content/uploads/2014/09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91264" cy="62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4" y="274638"/>
            <a:ext cx="8559332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1" y="404664"/>
            <a:ext cx="8411277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56" y="1111970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решении головоломки требуется соблюдать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условия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необходимо использовать все семь фигур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танграма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фигуры не должны накладываться друг на друга.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Начинать нужно с того, чтобы найти место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амого большого треугольника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8640"/>
            <a:ext cx="2820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tangram_28_coloring_book_colouring_sheet_page-999px.png"/>
          <p:cNvPicPr>
            <a:picLocks noChangeAspect="1"/>
          </p:cNvPicPr>
          <p:nvPr/>
        </p:nvPicPr>
        <p:blipFill>
          <a:blip r:embed="rId2"/>
          <a:srcRect b="13883"/>
          <a:stretch>
            <a:fillRect/>
          </a:stretch>
        </p:blipFill>
        <p:spPr>
          <a:xfrm>
            <a:off x="2411760" y="3495286"/>
            <a:ext cx="5753302" cy="29883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32" y="4755350"/>
            <a:ext cx="769395" cy="1188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79" y="3983765"/>
            <a:ext cx="1152244" cy="136562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54868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95811" y="404664"/>
            <a:ext cx="511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часть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8931" y="1228397"/>
            <a:ext cx="59287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Делаем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танграм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своими руками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Танграм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можно сделать из различных материалов - подойдут обычная бумага, цветной картон, фотобумага, пластик, дерево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Здесь главное - это построить квадрат определённых размеров и разделить его определённым образом на 7 частей.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Чтобы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сделать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танграм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нам понадобятся: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1 лист бумаги / фотобумаги.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простой карандаш.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ножницы.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линейка.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цветные карандаши (для раскрашивания фигурок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294445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2) 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квадрате проводим диагональ - тем самым мы разобьём его на 2 больших треугольника</a:t>
            </a:r>
            <a:endParaRPr lang="ru-RU" dirty="0"/>
          </a:p>
        </p:txBody>
      </p:sp>
      <p:pic>
        <p:nvPicPr>
          <p:cNvPr id="1026" name="Picture 2" descr="http://cdn01.ru/files/users/images/d6/54/d654d940d59306663808b74a646748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" y="330915"/>
            <a:ext cx="2580630" cy="16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01.ru/files/users/images/fd/8a/fd8a27be97bc80e34daae8853ca558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" y="1988840"/>
            <a:ext cx="2580630" cy="193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7889" y="2320652"/>
            <a:ext cx="5955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3) Найдём середины двух сторон у одного из больших треугольников (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см / 2 =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10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см) и соединим их отрезком. Если говорить геометрическими терминами - построим среднюю линию треугольника.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900858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4) У нас получился маленький прямоугольный треугольник, нужно отметить середину его самой большой стороны (гипотенузы).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Теперь проводим большую линию от правого верхнего угла к отмеченной точке (она является частью диагонали нашего квадрата).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Эта линия должна пройти через середину стороны большого треугольника - в результате он разобьётся на 2 маленьких.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://cdn01.ru/files/users/images/40/7d/407de9b623628c67d0c2e98bdaa340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" y="4221088"/>
            <a:ext cx="2601344" cy="19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705919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1) Сначала нужно начертить квадрат определённых размеров. Пусть это будет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сантиметр.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28001"/>
            <a:ext cx="2965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Пошаговое описание:</a:t>
            </a:r>
          </a:p>
        </p:txBody>
      </p:sp>
    </p:spTree>
    <p:extLst>
      <p:ext uri="{BB962C8B-B14F-4D97-AF65-F5344CB8AC3E}">
        <p14:creationId xmlns:p14="http://schemas.microsoft.com/office/powerpoint/2010/main" val="8544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5289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5) Находим середину стороны у первого из получившихся треугольников и отмечаем точку.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Эту точку соединяем с вершиной нижнего треугольника. В результате получим квадрат и маленький треугольник.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cdn01.ru/files/users/images/cb/98/cb983a35d742bc29122ede2b2e3eb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4" y="528975"/>
            <a:ext cx="30064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301089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6)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Находим середину у второго большого треугольника и соединяем её с серединой гипотенузы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нижнего треугольника.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Получим ещё один маленький треугольник и параллелограмм.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://cdn01.ru/files/users/images/0b/0b/0b0b21f26f277bc3b62ca65bddba99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4" y="2761223"/>
            <a:ext cx="3006403" cy="2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5465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7) Вырезаем получившееся фигуры,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танграм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будет готов.</a:t>
            </a:r>
            <a:endParaRPr lang="ru-RU" dirty="0"/>
          </a:p>
        </p:txBody>
      </p:sp>
      <p:pic>
        <p:nvPicPr>
          <p:cNvPr id="2054" name="Picture 6" descr="сделать танграм свои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60" y="4765217"/>
            <a:ext cx="1981260" cy="16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2820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Учиться собирать головоломку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Танграм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вы будете по образцам - контурам.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77727" y="2857496"/>
            <a:ext cx="540891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бегущий человек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42910" y="4143380"/>
            <a:ext cx="20924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кошка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371793" y="4143380"/>
            <a:ext cx="227177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зайчик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2735260" y="5429264"/>
            <a:ext cx="390844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треугольник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286512" y="4143380"/>
            <a:ext cx="23491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петух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928670"/>
            <a:ext cx="3529311" cy="5302250"/>
          </a:xfrm>
          <a:prstGeom prst="rect">
            <a:avLst/>
          </a:prstGeom>
        </p:spPr>
      </p:pic>
      <p:pic>
        <p:nvPicPr>
          <p:cNvPr id="3" name="Рисунок 2" descr="Tangram-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131871"/>
            <a:ext cx="2928958" cy="50117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ngram-transi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6210" y="1052736"/>
            <a:ext cx="4329756" cy="5182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910976"/>
            <a:ext cx="4234407" cy="51823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китайской головоломкой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Тан-грам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образовательные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Попрактиковаться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геометрическом исследовании,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развивающие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развитие комбинаторных навыков, логического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мышления, памяти, наблюдательности, умения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сравнивать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воспитательные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 воспитание аккуратности и внимательности.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650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bbi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3629025" cy="5762625"/>
          </a:xfrm>
          <a:prstGeom prst="rect">
            <a:avLst/>
          </a:prstGeom>
        </p:spPr>
      </p:pic>
      <p:pic>
        <p:nvPicPr>
          <p:cNvPr id="4" name="Рисунок 3" descr="tangram_bunny-555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290"/>
            <a:ext cx="4064280" cy="61000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022" y="1500174"/>
            <a:ext cx="7253284" cy="3857652"/>
          </a:xfrm>
          <a:prstGeom prst="rect">
            <a:avLst/>
          </a:prstGeom>
        </p:spPr>
      </p:pic>
      <p:pic>
        <p:nvPicPr>
          <p:cNvPr id="4" name="Рисунок 3" descr="tangram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6950937" cy="34870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togen_eBook_id11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500042"/>
            <a:ext cx="4786346" cy="3883560"/>
          </a:xfrm>
          <a:prstGeom prst="rect">
            <a:avLst/>
          </a:prstGeom>
        </p:spPr>
      </p:pic>
      <p:pic>
        <p:nvPicPr>
          <p:cNvPr id="4" name="Рисунок 3" descr="tangram_28_coloring_book_colouring_sheet_page-999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20" y="3071810"/>
            <a:ext cx="3958126" cy="31340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357422" y="6072206"/>
            <a:ext cx="382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Monotype Corsiva" pitchFamily="66" charset="0"/>
              </a:rPr>
              <a:t>   </a:t>
            </a:r>
            <a:r>
              <a:rPr lang="ru-RU" sz="1400" b="1" i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endParaRPr lang="ru-RU" sz="14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57795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28604"/>
            <a:ext cx="3599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357298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Что интересного было на занятие?</a:t>
            </a: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Что особенно запомнилось?</a:t>
            </a: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Какой композиции вы бы отдали предпочтение, и почему?</a:t>
            </a: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Понравилось ли занятие?</a:t>
            </a: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772816"/>
            <a:ext cx="7560840" cy="2308324"/>
          </a:xfrm>
          <a:prstGeom prst="rect">
            <a:avLst/>
          </a:prstGeom>
          <a:ln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atang"/>
                <a:ea typeface="+mj-ea"/>
                <a:cs typeface="+mj-cs"/>
              </a:rPr>
              <a:t>Спасибо за внимание!</a:t>
            </a:r>
            <a:endParaRPr kumimoji="0" lang="ru-RU" sz="72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31497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539552" y="4221088"/>
            <a:ext cx="7772400" cy="1500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игрушки на все времена. До появления компьютерных игр, одним из основных развлечений для большинства людей была игра -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"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Головоломки любимы не только детьми, но и взрослыми.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развивать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геометрическую интуицию. </a:t>
            </a:r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различных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процессов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сопоставление, обобщение, установление последовательности, определение отношений «целое» - «часть». Все эти умения необходимы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будущим математикам.</a:t>
            </a:r>
          </a:p>
        </p:txBody>
      </p:sp>
    </p:spTree>
    <p:extLst>
      <p:ext uri="{BB962C8B-B14F-4D97-AF65-F5344CB8AC3E}">
        <p14:creationId xmlns:p14="http://schemas.microsoft.com/office/powerpoint/2010/main" val="31624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8216"/>
            <a:ext cx="2820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6000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ТАНГРАМ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древняя китайская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головоломка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Буквально означает - «семь дощечек мастерства».  Головоломка, состоящая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семи плоских фигур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складывают определённым образом для получения другой, более сложной, фигуры (изображающей человека, животное, предмет домашнего обихода, букву или цифру и т. д.). Фигура, которую необходимо получить, при этом обычно задаётся в виде силуэта или внешнего контура.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Tangram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714356"/>
            <a:ext cx="1714500" cy="2933700"/>
          </a:xfrm>
          <a:prstGeom prst="rect">
            <a:avLst/>
          </a:prstGeom>
        </p:spPr>
      </p:pic>
      <p:pic>
        <p:nvPicPr>
          <p:cNvPr id="5" name="Рисунок 4" descr="Image52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198" y="3643314"/>
            <a:ext cx="2787178" cy="23356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2820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Танграм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Make_a_tan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5143536" cy="514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1599563"/>
            <a:ext cx="3500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они эти «семь дощечек мастерства»: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треугольников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квадрат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параллелограмм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них уже много веков складываются различные фигуры.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6597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Легенда первая: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версия про разбитую плитку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1525112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Более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4000 тысяч лет назад у одного человека из рук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выпала фарфоровая плитка и разбилась на семь частей. Расстроенный, он в спешке старался ее сложить, но каждый раз получал все новые интересные изображения. Это занятие оказалось настолько увлекательным, что впоследствии квадрат, составленный из семи геометрических фигур, назвали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Доской Мудрости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 </a:t>
            </a:r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7251" y="4653136"/>
            <a:ext cx="2701213" cy="18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5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47017" y="481274"/>
            <a:ext cx="8136904" cy="556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Легенда вторая</a:t>
            </a:r>
            <a:r>
              <a:rPr lang="ru-RU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: </a:t>
            </a: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три </a:t>
            </a:r>
            <a:r>
              <a:rPr lang="ru-RU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мудреца придумали "Ши-</a:t>
            </a:r>
            <a:r>
              <a:rPr lang="ru-RU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Чао</a:t>
            </a:r>
            <a:r>
              <a:rPr lang="ru-RU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-</a:t>
            </a:r>
            <a:r>
              <a:rPr lang="ru-RU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cs typeface="Arial"/>
              </a:rPr>
              <a:t>Тю</a:t>
            </a:r>
            <a:r>
              <a:rPr lang="ru-RU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1177330"/>
            <a:ext cx="705678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3538" fontAlgn="base">
              <a:spcBef>
                <a:spcPct val="50000"/>
              </a:spcBef>
              <a:spcAft>
                <a:spcPct val="0"/>
              </a:spcAft>
              <a:buClr>
                <a:srgbClr val="6E00C0"/>
              </a:buClr>
              <a:buSzPct val="130000"/>
              <a:buFont typeface="Times New Roman" pitchFamily="18" charset="0"/>
              <a:buBlip>
                <a:blip r:embed="rId2"/>
              </a:buBlip>
              <a:tabLst>
                <a:tab pos="363538" algn="l"/>
                <a:tab pos="446088" algn="l"/>
              </a:tabLst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Почти 4000 тысячи лет тому назад у немолодого императора Китая родился наследник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fontAlgn="base">
              <a:spcBef>
                <a:spcPct val="50000"/>
              </a:spcBef>
              <a:spcAft>
                <a:spcPct val="0"/>
              </a:spcAft>
              <a:buClr>
                <a:srgbClr val="6E00C0"/>
              </a:buClr>
              <a:buSzPct val="130000"/>
              <a:buFont typeface="Times New Roman" pitchFamily="18" charset="0"/>
              <a:buBlip>
                <a:blip r:embed="rId2"/>
              </a:buBlip>
              <a:tabLst>
                <a:tab pos="363538" algn="l"/>
                <a:tab pos="446088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Император призвал к себе трех мудрецов и повелел им придумать игру, забавляясь которой, его сын постиг бы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на-чала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математики,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научился смотреть на окружающий мир пристальными глазами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художника,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стал бы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терпеливым, как истинный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философ,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понял бы, что зачастую сложные вещи состоят из простых вещей.</a:t>
            </a:r>
            <a:r>
              <a:rPr lang="ru-RU" sz="2000" dirty="0">
                <a:solidFill>
                  <a:srgbClr val="5D007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6" descr="STRJJCAWAY911CALXQ0ILCAT12BI5CA35IFL4CAC7TYDBCA6IZ8C2CA4QCC1ZCAAUJYL8CAW6A84KCALNSZWMCAIJM6IGCAVS4JS4CAWCY1L6CADDVFF4CA3YYJ4UCANFLBS7CA7AZIFQCALS31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8802" y="1093363"/>
            <a:ext cx="17986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8575" y="3901650"/>
            <a:ext cx="8568864" cy="2644478"/>
            <a:chOff x="250825" y="4169072"/>
            <a:chExt cx="8576615" cy="264447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739877" y="4169072"/>
              <a:ext cx="2087563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6E00C0"/>
                </a:buClr>
                <a:buSzPct val="130000"/>
                <a:buFont typeface="Times New Roman" pitchFamily="18" charset="0"/>
                <a:buBlip>
                  <a:blip r:embed="rId2"/>
                </a:buBlip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Три мудреца придумали            "Ши-</a:t>
              </a:r>
              <a:r>
                <a:rPr lang="ru-RU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Чао</a:t>
              </a: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Тю</a:t>
              </a: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" - квадрат, разрезанный на 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6E00C0"/>
                </a:buClr>
                <a:buSzPct val="130000"/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семь</a:t>
              </a: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частей –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6E00C0"/>
                </a:buClr>
                <a:buSzPct val="130000"/>
              </a:pPr>
              <a:r>
                <a:rPr lang="ru-RU" sz="20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танов</a:t>
              </a:r>
              <a:r>
                <a:rPr lang="ru-RU" sz="2000" b="1" i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.</a:t>
              </a:r>
              <a:r>
                <a:rPr lang="ru-RU" sz="2000" b="1" i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 </a:t>
              </a:r>
            </a:p>
          </p:txBody>
        </p:sp>
        <p:pic>
          <p:nvPicPr>
            <p:cNvPr id="7" name="Picture 10" descr="ZH0D8CANQYE30CARSY9SRCAXL6S1CCAUCYB3ICAIJ88ITCAEVW2VKCATPMCGNCAM3JFBCCA9Y599GCAT7IIG2CAE0907CCA6HIYJPCAF1W0LOCA0OP882CA6AJOOECA0MNGSDCAROZ3DMCAN3Y8V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3213" y="4365625"/>
              <a:ext cx="1824037" cy="201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KFP9CCA8NHBNFCACOBO4ICAB5T9FFCA2QWZSNCACXC0G1CA8R7IQTCA0D062XCAHW809RCAS95MF8CA5KO7FSCA826FCKCAEYBS03CAQP748ACA36TDNKCAVITOUCCAZ6GAA3CAMA0TX2CASRA82J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850" y="4365625"/>
              <a:ext cx="1933575" cy="208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E1YXFCAPTE890CAMK4JESCAW9CARUCAK19TMDCA596BAACAZV04L6CACG1YWJCAVWFXYWCAB98P3VCA2NO222CA4TSB8RCAUTS1MWCAAYUNAPCAXDIXL6CANZL7KECAY4F1MVCAFD0O8DCAS6P3Y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76825" y="4365625"/>
              <a:ext cx="1706563" cy="201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50825" y="6294438"/>
              <a:ext cx="2087563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66008A"/>
                  </a:solidFill>
                  <a:latin typeface="Arial" charset="0"/>
                  <a:cs typeface="Arial" charset="0"/>
                </a:rPr>
                <a:t>математик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700338" y="6294438"/>
              <a:ext cx="20875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66008A"/>
                  </a:solidFill>
                  <a:latin typeface="Arial" charset="0"/>
                  <a:cs typeface="Arial" charset="0"/>
                </a:rPr>
                <a:t>художник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859338" y="6294438"/>
              <a:ext cx="20875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66008A"/>
                  </a:solidFill>
                  <a:latin typeface="Arial" charset="0"/>
                  <a:cs typeface="Arial" charset="0"/>
                </a:rPr>
                <a:t>философ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5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73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третья: Танграм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слова 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китаец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	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	Эта </a:t>
            </a:r>
            <a:r>
              <a:rPr lang="ru-RU" altLang="ru-RU" sz="2400" dirty="0">
                <a:latin typeface="Times New Roman" panose="02020603050405020304" pitchFamily="18" charset="0"/>
              </a:rPr>
              <a:t>легенда говорит о том, что игру придумал китайский учёный, которого звали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Тан</a:t>
            </a:r>
            <a:r>
              <a:rPr lang="ru-RU" altLang="ru-RU" sz="2400" dirty="0">
                <a:latin typeface="Times New Roman" panose="02020603050405020304" pitchFamily="18" charset="0"/>
              </a:rPr>
              <a:t>. Он был настолько известен в Китае, что ему поклонялись как богу. До нас дошли сведения о том, что он написал </a:t>
            </a:r>
            <a:r>
              <a:rPr lang="ru-RU" altLang="ru-RU" sz="2400" b="1" dirty="0">
                <a:latin typeface="Times New Roman" panose="02020603050405020304" pitchFamily="18" charset="0"/>
              </a:rPr>
              <a:t>7</a:t>
            </a:r>
            <a:r>
              <a:rPr lang="ru-RU" altLang="ru-RU" sz="2400" dirty="0">
                <a:latin typeface="Times New Roman" panose="02020603050405020304" pitchFamily="18" charset="0"/>
              </a:rPr>
              <a:t> книг, в каждой из которых было </a:t>
            </a:r>
            <a:r>
              <a:rPr lang="ru-RU" altLang="ru-RU" sz="2400" b="1" dirty="0">
                <a:latin typeface="Times New Roman" panose="02020603050405020304" pitchFamily="18" charset="0"/>
              </a:rPr>
              <a:t>по 1000</a:t>
            </a:r>
            <a:r>
              <a:rPr lang="ru-RU" altLang="ru-RU" sz="2400" dirty="0">
                <a:latin typeface="Times New Roman" panose="02020603050405020304" pitchFamily="18" charset="0"/>
              </a:rPr>
              <a:t> изображений. Там были рисунки людей, животных, архитектурные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сооружения.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077073"/>
            <a:ext cx="3370512" cy="1989584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4000" r="25999" b="38000"/>
          <a:stretch>
            <a:fillRect/>
          </a:stretch>
        </p:blipFill>
        <p:spPr bwMode="auto">
          <a:xfrm>
            <a:off x="1043608" y="3933057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383" y="195595"/>
            <a:ext cx="597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«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Танграма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863139" y="863352"/>
            <a:ext cx="3013720" cy="4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1700" b="1" dirty="0" smtClean="0">
                <a:solidFill>
                  <a:srgbClr val="101C56"/>
                </a:solidFill>
                <a:latin typeface="Times New Roman" panose="02020603050405020304" pitchFamily="18" charset="0"/>
              </a:rPr>
              <a:t>Мебель в стиле «Танграм»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873846"/>
            <a:ext cx="4072481" cy="2565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9"/>
            <a:ext cx="83034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707</TotalTime>
  <Words>589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</vt:lpstr>
      <vt:lpstr>Batang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Танграм</dc:title>
  <dc:subject>Математическая шкатулка</dc:subject>
  <dc:creator>corowina</dc:creator>
  <cp:lastModifiedBy> Юлия Михайлова</cp:lastModifiedBy>
  <cp:revision>99</cp:revision>
  <dcterms:created xsi:type="dcterms:W3CDTF">2014-06-25T06:54:52Z</dcterms:created>
  <dcterms:modified xsi:type="dcterms:W3CDTF">2020-04-06T02:36:15Z</dcterms:modified>
</cp:coreProperties>
</file>