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  <p:sldMasterId id="2147483718" r:id="rId3"/>
  </p:sldMasterIdLst>
  <p:sldIdLst>
    <p:sldId id="264" r:id="rId4"/>
    <p:sldId id="262" r:id="rId5"/>
    <p:sldId id="263" r:id="rId6"/>
    <p:sldId id="256" r:id="rId7"/>
    <p:sldId id="265" r:id="rId8"/>
    <p:sldId id="267" r:id="rId9"/>
    <p:sldId id="257" r:id="rId10"/>
    <p:sldId id="258" r:id="rId11"/>
    <p:sldId id="259" r:id="rId12"/>
    <p:sldId id="260" r:id="rId13"/>
    <p:sldId id="261" r:id="rId14"/>
    <p:sldId id="268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4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7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996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3D9F-21A6-44D3-979A-66D4A970D568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FCDFA-E4B0-400F-A2E5-94AB973FBA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549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11F0E-E89F-44DE-8525-8DAA0BD8EA59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30AB9-7B96-4300-92DE-FDE676B45D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0127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8496-99BA-49AF-8835-6E4CD9A36B9F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ED216-CCBE-4236-BE7F-9D3A9F4DA9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5798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25A0-2741-440B-8745-6239A535558D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BE087-275E-48A2-8A04-F706151A8F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4581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90875-BA3E-4A11-A5F6-ADC22FB6495E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D43B4-54F8-4E8D-868E-3036EB186B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6305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72EF-D6B0-4EE8-BE13-E2223A143162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56EB9-37D0-4A3B-97B2-AE28DEF85A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6106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F729-7353-4A2F-98BA-BD44C474A8EE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EEF52-E619-486C-8FA7-7669940455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398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7FB6-51ED-4CE5-BA3A-608BD1ED95E5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3E791-A848-46AA-94FB-5E94402B2A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032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10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4E4A-1B41-4643-88DC-24633D224B72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566B2-4787-4E20-939D-7AE98DCF48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6854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815F5-D49A-45D1-B555-D3CB669F9476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85A6B-A6E8-4F81-AFC0-0C3480170E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4970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3920-10DE-47FC-A580-9B1AF475FB0A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EC7FC-89DE-4AC5-8FF3-18860977B9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722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79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21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54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54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9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141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7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50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067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43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621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9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7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9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1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4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9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77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EA3B862A-620A-44C6-8050-F918B38CE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5D9D626-2D54-4999-B89D-5ACCB11D3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92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77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32E0AA-D75C-4A75-BAF3-E357DEC19D36}" type="datetime1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C2B8E5-1719-44DF-BAD2-7662DD52A486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4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8236C-7817-480A-8B29-1F82DCAFA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184B4-643A-4A07-A085-87FF576C73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5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ngoschool.ru/blog/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0641" y="616757"/>
            <a:ext cx="10515600" cy="2374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pPr marL="0" indent="0">
              <a:buNone/>
            </a:pPr>
            <a:endParaRPr lang="ru-RU" sz="3600" b="1" dirty="0"/>
          </a:p>
          <a:p>
            <a:pPr marL="0" indent="0">
              <a:buNone/>
            </a:pPr>
            <a:r>
              <a:rPr lang="ru-RU" sz="3600" b="1" dirty="0" smtClean="0"/>
              <a:t>Тема:</a:t>
            </a:r>
            <a:r>
              <a:rPr lang="ru-RU" sz="3600" dirty="0" smtClean="0"/>
              <a:t> Решение стереометрических задач ЕГЭ    </a:t>
            </a:r>
          </a:p>
          <a:p>
            <a:pPr marL="0" indent="0">
              <a:buNone/>
            </a:pPr>
            <a:r>
              <a:rPr lang="ru-RU" sz="3600" dirty="0" smtClean="0"/>
              <a:t>                                 (задание 16)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59577" y="5176433"/>
            <a:ext cx="9088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«Математика для всех»  </a:t>
            </a:r>
            <a:r>
              <a:rPr lang="ru-RU" sz="2800" dirty="0"/>
              <a:t>11 </a:t>
            </a:r>
            <a:r>
              <a:rPr lang="ru-RU" sz="2800" dirty="0" err="1"/>
              <a:t>кл</a:t>
            </a:r>
            <a:r>
              <a:rPr lang="ru-RU" sz="2800" dirty="0"/>
              <a:t>.</a:t>
            </a:r>
          </a:p>
          <a:p>
            <a:pPr algn="ctr"/>
            <a:r>
              <a:rPr lang="ru-RU" sz="2800" dirty="0"/>
              <a:t>Сост.: педагог ДО ЦТТ Михайлова Ю.Н.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550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IV </a:t>
            </a:r>
            <a:r>
              <a:rPr lang="ru-RU" sz="2400" b="1" dirty="0" smtClean="0">
                <a:solidFill>
                  <a:srgbClr val="FF0000"/>
                </a:solidFill>
              </a:rPr>
              <a:t>тип</a:t>
            </a:r>
            <a:r>
              <a:rPr lang="ru-RU" sz="2400" b="1" dirty="0">
                <a:solidFill>
                  <a:srgbClr val="FF0000"/>
                </a:solidFill>
              </a:rPr>
              <a:t>: </a:t>
            </a:r>
            <a:r>
              <a:rPr lang="ru-RU" sz="2400" b="1" dirty="0" smtClean="0">
                <a:solidFill>
                  <a:prstClr val="black"/>
                </a:solidFill>
              </a:rPr>
              <a:t>В-12: </a:t>
            </a:r>
            <a:r>
              <a:rPr lang="ru-RU" sz="2400" b="1" dirty="0">
                <a:solidFill>
                  <a:prstClr val="black"/>
                </a:solidFill>
              </a:rPr>
              <a:t>Сторона основания правильной треугольной пирамиды равна </a:t>
            </a:r>
            <a:r>
              <a:rPr lang="ru-RU" sz="2400" b="1" dirty="0" smtClean="0">
                <a:solidFill>
                  <a:prstClr val="black"/>
                </a:solidFill>
              </a:rPr>
              <a:t>10, </a:t>
            </a:r>
            <a:r>
              <a:rPr lang="ru-RU" sz="2400" b="1" dirty="0">
                <a:solidFill>
                  <a:prstClr val="black"/>
                </a:solidFill>
              </a:rPr>
              <a:t>а </a:t>
            </a:r>
            <a:r>
              <a:rPr lang="en-US" sz="2400" b="1" dirty="0">
                <a:solidFill>
                  <a:prstClr val="black"/>
                </a:solidFill>
              </a:rPr>
              <a:t/>
            </a: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                   </a:t>
            </a:r>
            <a:r>
              <a:rPr lang="ru-RU" sz="2400" b="1" dirty="0" smtClean="0">
                <a:solidFill>
                  <a:prstClr val="black"/>
                </a:solidFill>
              </a:rPr>
              <a:t>боковые ребра равны 13. </a:t>
            </a:r>
            <a:r>
              <a:rPr lang="ru-RU" sz="2400" b="1" dirty="0">
                <a:solidFill>
                  <a:prstClr val="black"/>
                </a:solidFill>
              </a:rPr>
              <a:t>Найдите </a:t>
            </a:r>
            <a:r>
              <a:rPr lang="ru-RU" sz="2400" b="1" dirty="0" smtClean="0">
                <a:solidFill>
                  <a:prstClr val="black"/>
                </a:solidFill>
              </a:rPr>
              <a:t>площадь боковой поверхности </a:t>
            </a:r>
            <a:br>
              <a:rPr lang="ru-RU" sz="2400" b="1" dirty="0" smtClean="0">
                <a:solidFill>
                  <a:prstClr val="black"/>
                </a:solidFill>
              </a:rPr>
            </a:b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</a:rPr>
              <a:t>                   этой </a:t>
            </a:r>
            <a:r>
              <a:rPr lang="ru-RU" sz="2400" b="1" dirty="0">
                <a:solidFill>
                  <a:prstClr val="black"/>
                </a:solidFill>
              </a:rPr>
              <a:t>пирамиды.</a:t>
            </a:r>
            <a:endParaRPr lang="ru-RU" dirty="0"/>
          </a:p>
        </p:txBody>
      </p:sp>
      <p:pic>
        <p:nvPicPr>
          <p:cNvPr id="4" name="Объект 3" descr="geometry - &lt;strong&gt;Regular&lt;/strong&gt; Tetrahedron - Mathematics Stack Exchang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772384" cy="3857625"/>
          </a:xfrm>
        </p:spPr>
      </p:pic>
      <p:cxnSp>
        <p:nvCxnSpPr>
          <p:cNvPr id="9" name="Прямая соединительная линия 8"/>
          <p:cNvCxnSpPr/>
          <p:nvPr/>
        </p:nvCxnSpPr>
        <p:spPr>
          <a:xfrm flipH="1">
            <a:off x="2200759" y="2107769"/>
            <a:ext cx="619933" cy="26037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14779" y="4711484"/>
            <a:ext cx="18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4610584" y="1787395"/>
                <a:ext cx="7581416" cy="41070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2400" dirty="0" smtClean="0"/>
                        <m:t>Так как в условии сказано, что в правильнойпирамиде </m:t>
                      </m:r>
                      <m:r>
                        <a:rPr lang="ru-RU" sz="2400" i="1" dirty="0">
                          <a:latin typeface="Cambria Math" panose="02040503050406030204" pitchFamily="18" charset="0"/>
                        </a:rPr>
                        <m:t>боковые ребра равны.</m:t>
                      </m:r>
                    </m:oMath>
                  </m:oMathPara>
                </a14:m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ru-RU" sz="2400" i="1" dirty="0">
                        <a:latin typeface="Cambria Math" panose="02040503050406030204" pitchFamily="18" charset="0"/>
                      </a:rPr>
                      <m:t>Значит все боковые грани равны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бок</m:t>
                        </m:r>
                      </m:sub>
                    </m:sSub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ru-R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авс</m:t>
                        </m:r>
                      </m:sub>
                    </m:sSub>
                  </m:oMath>
                </a14:m>
                <a:endParaRPr lang="ru-RU" sz="2400" dirty="0" smtClean="0"/>
              </a:p>
              <a:p>
                <a:pPr/>
                <a:endParaRPr lang="en-US" sz="2400" dirty="0" smtClean="0"/>
              </a:p>
              <a:p>
                <a:pPr marL="457200" indent="-457200">
                  <a:buAutoNum type="arabicPeriod"/>
                </a:pPr>
                <a:r>
                  <a:rPr lang="ru-RU" sz="2400" dirty="0" err="1" smtClean="0"/>
                  <a:t>Рассм</a:t>
                </a:r>
                <a:r>
                  <a:rPr lang="ru-RU" sz="2400" dirty="0" smtClean="0"/>
                  <a:t>. </a:t>
                </a:r>
                <a:r>
                  <a:rPr lang="ru-RU" sz="2400" dirty="0" err="1"/>
                  <a:t>т</a:t>
                </a:r>
                <a:r>
                  <a:rPr lang="ru-RU" sz="2400" dirty="0" err="1" smtClean="0"/>
                  <a:t>реуг</a:t>
                </a:r>
                <a:r>
                  <a:rPr lang="ru-RU" sz="2400" dirty="0" smtClean="0"/>
                  <a:t>. АВС: АК – высота грани</a:t>
                </a:r>
              </a:p>
              <a:p>
                <a:pPr/>
                <a:r>
                  <a:rPr lang="ru-RU" sz="2400" dirty="0"/>
                  <a:t> </a:t>
                </a:r>
                <a:r>
                  <a:rPr lang="ru-RU" sz="2400" dirty="0" smtClean="0"/>
                  <a:t>     </a:t>
                </a:r>
                <a:r>
                  <a:rPr lang="ru-RU" sz="2000" dirty="0" smtClean="0"/>
                  <a:t>АК=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АС</m:t>
                            </m:r>
                          </m:e>
                          <m:sup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КС</m:t>
                            </m:r>
                          </m:e>
                          <m:sup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0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0" i="1" dirty="0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  <m:sup>
                            <m:r>
                              <a:rPr lang="ru-RU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0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dirty="0" smtClean="0">
                            <a:latin typeface="Cambria Math" panose="02040503050406030204" pitchFamily="18" charset="0"/>
                          </a:rPr>
                          <m:t>169−25</m:t>
                        </m:r>
                      </m:e>
                    </m:rad>
                    <m:r>
                      <a:rPr lang="ru-RU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0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dirty="0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  <m:r>
                      <a:rPr lang="ru-RU" sz="2000" b="0" i="1" dirty="0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ru-RU" sz="2000" dirty="0" smtClean="0"/>
              </a:p>
              <a:p>
                <a:pPr/>
                <a:r>
                  <a:rPr lang="ru-RU" sz="2000" dirty="0" smtClean="0"/>
                  <a:t>2. Находим площадь </a:t>
                </a:r>
                <a:r>
                  <a:rPr lang="ru-RU" sz="2000" dirty="0" err="1" smtClean="0"/>
                  <a:t>треуг.АВС</a:t>
                </a:r>
                <a:r>
                  <a:rPr lang="ru-RU" sz="20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авс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ВС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∙АК= </m:t>
                      </m:r>
                      <m:f>
                        <m:fPr>
                          <m:ctrlP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∙10∙12=60</m:t>
                      </m:r>
                    </m:oMath>
                  </m:oMathPara>
                </a14:m>
                <a:endParaRPr lang="ru-RU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endParaRPr lang="ru-RU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AutoNum type="arabicPeriod" startAt="3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бок</m:t>
                        </m:r>
                      </m:sub>
                    </m:sSub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авс</m:t>
                        </m:r>
                      </m:sub>
                    </m:sSub>
                  </m:oMath>
                </a14:m>
                <a:r>
                  <a:rPr lang="ru-RU" sz="2000" dirty="0" smtClean="0"/>
                  <a:t>=3</a:t>
                </a:r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∙60=180</a:t>
                </a:r>
              </a:p>
              <a:p>
                <a:pPr/>
                <a:r>
                  <a:rPr lang="ru-RU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                             Ответ: 180</a:t>
                </a:r>
                <a:endParaRPr lang="ru-RU" sz="20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584" y="1787395"/>
                <a:ext cx="7581416" cy="4107086"/>
              </a:xfrm>
              <a:prstGeom prst="rect">
                <a:avLst/>
              </a:prstGeom>
              <a:blipFill>
                <a:blip r:embed="rId3"/>
                <a:stretch>
                  <a:fillRect l="-1286" b="-14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2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 </a:t>
            </a:r>
            <a:r>
              <a:rPr lang="ru-RU" sz="2400" b="1" dirty="0">
                <a:solidFill>
                  <a:srgbClr val="FF0000"/>
                </a:solidFill>
              </a:rPr>
              <a:t>тип: </a:t>
            </a:r>
            <a:r>
              <a:rPr lang="ru-RU" sz="2400" b="1" dirty="0" smtClean="0">
                <a:solidFill>
                  <a:prstClr val="black"/>
                </a:solidFill>
              </a:rPr>
              <a:t>В-14: Основанием четырехугольной пирамиды является прямоугольник со </a:t>
            </a:r>
            <a:br>
              <a:rPr lang="ru-RU" sz="2400" b="1" dirty="0" smtClean="0">
                <a:solidFill>
                  <a:prstClr val="black"/>
                </a:solidFill>
              </a:rPr>
            </a:b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</a:rPr>
              <a:t>                     сторонами 9 и 4. </a:t>
            </a:r>
            <a:r>
              <a:rPr lang="ru-RU" sz="2400" b="1" u="sng" dirty="0" smtClean="0">
                <a:solidFill>
                  <a:prstClr val="black"/>
                </a:solidFill>
              </a:rPr>
              <a:t>Найдите в высоту этой пирамиды</a:t>
            </a:r>
            <a:r>
              <a:rPr lang="ru-RU" sz="2400" b="1" dirty="0" smtClean="0">
                <a:solidFill>
                  <a:prstClr val="black"/>
                </a:solidFill>
              </a:rPr>
              <a:t>, если её объем    </a:t>
            </a:r>
            <a:br>
              <a:rPr lang="ru-RU" sz="2400" b="1" dirty="0" smtClean="0">
                <a:solidFill>
                  <a:prstClr val="black"/>
                </a:solidFill>
              </a:rPr>
            </a:b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</a:rPr>
              <a:t>                     равен 48. </a:t>
            </a:r>
            <a:endParaRPr lang="ru-RU" sz="2400" dirty="0"/>
          </a:p>
        </p:txBody>
      </p:sp>
      <p:pic>
        <p:nvPicPr>
          <p:cNvPr id="6" name="Объект 5" descr="Pirámide cuadrangula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234" y="1690688"/>
            <a:ext cx="2314088" cy="2984648"/>
          </a:xfrm>
        </p:spPr>
      </p:pic>
      <p:sp>
        <p:nvSpPr>
          <p:cNvPr id="7" name="TextBox 6"/>
          <p:cNvSpPr txBox="1"/>
          <p:nvPr/>
        </p:nvSpPr>
        <p:spPr>
          <a:xfrm>
            <a:off x="3347634" y="435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12924" y="45396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14610" y="1813302"/>
            <a:ext cx="0" cy="254172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4610" y="3016251"/>
            <a:ext cx="442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4569334" y="1690688"/>
                <a:ext cx="7088031" cy="4077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Т.к. объем </a:t>
                </a:r>
                <a:r>
                  <a:rPr lang="ru-RU" sz="2400" dirty="0"/>
                  <a:t>пирамиды равен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пир </m:t>
                        </m:r>
                      </m:sub>
                    </m:sSub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осн</m:t>
                        </m:r>
                      </m:sub>
                    </m:sSub>
                    <m:r>
                      <a:rPr lang="ru-RU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h</a:t>
                </a:r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r>
                  <a:rPr lang="ru-RU" sz="2400" dirty="0" smtClean="0"/>
                  <a:t>и </a:t>
                </a:r>
                <a:r>
                  <a:rPr lang="en-US" sz="2400" dirty="0" smtClean="0"/>
                  <a:t>V = 48</a:t>
                </a:r>
                <a:r>
                  <a:rPr lang="ru-RU" sz="2400" dirty="0" smtClean="0"/>
                  <a:t>.</a:t>
                </a:r>
              </a:p>
              <a:p>
                <a:endParaRPr lang="ru-RU" sz="2400" dirty="0" smtClean="0"/>
              </a:p>
              <a:p>
                <a:pPr marL="457200" indent="-457200">
                  <a:buAutoNum type="arabicPeriod"/>
                </a:pPr>
                <a:r>
                  <a:rPr lang="ru-RU" sz="2400" dirty="0" smtClean="0"/>
                  <a:t>Находим площадь основания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прям</m:t>
                        </m:r>
                      </m:sub>
                    </m:sSub>
                  </m:oMath>
                </a14:m>
                <a:r>
                  <a:rPr lang="ru-RU" sz="2400" dirty="0" smtClean="0"/>
                  <a:t>= </a:t>
                </a:r>
                <a:r>
                  <a:rPr lang="ru-RU" sz="2400" dirty="0" err="1" smtClean="0"/>
                  <a:t>а</a:t>
                </a:r>
                <a:r>
                  <a:rPr lang="ru-RU" sz="24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∙в</a:t>
                </a:r>
                <a:r>
                  <a:rPr lang="ru-RU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=9∙4=36</a:t>
                </a:r>
              </a:p>
              <a:p>
                <a:endParaRPr lang="ru-RU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ru-RU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Из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пир </m:t>
                        </m:r>
                      </m:sub>
                    </m:sSub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осн</m:t>
                        </m:r>
                      </m:sub>
                    </m:sSub>
                    <m:r>
                      <a:rPr lang="ru-RU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h</a:t>
                </a:r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2400" dirty="0" smtClean="0"/>
                  <a:t>выразим </a:t>
                </a:r>
                <a:r>
                  <a:rPr lang="en-US" sz="2400" dirty="0" smtClean="0"/>
                  <a:t>h</a:t>
                </a:r>
                <a:r>
                  <a:rPr lang="ru-RU" sz="2400" dirty="0" smtClean="0"/>
                  <a:t>.</a:t>
                </a:r>
              </a:p>
              <a:p>
                <a:endParaRPr lang="ru-RU" sz="2400" dirty="0" smtClean="0"/>
              </a:p>
              <a:p>
                <a:r>
                  <a:rPr lang="ru-RU" sz="2400" dirty="0"/>
                  <a:t> </a:t>
                </a:r>
                <a:r>
                  <a:rPr lang="ru-RU" sz="2400" dirty="0" smtClean="0"/>
                  <a:t>    </a:t>
                </a:r>
                <a:r>
                  <a:rPr lang="en-US" sz="2400" dirty="0" smtClean="0"/>
                  <a:t>h=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пир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осн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24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400" dirty="0" smtClean="0"/>
                  <a:t> = 4</a:t>
                </a:r>
              </a:p>
              <a:p>
                <a:endParaRPr lang="ru-RU" sz="2400" dirty="0"/>
              </a:p>
              <a:p>
                <a:r>
                  <a:rPr lang="ru-RU" sz="2400" dirty="0" smtClean="0"/>
                  <a:t>                                                             Ответ: 4</a:t>
                </a:r>
                <a:endParaRPr lang="ru-RU" sz="24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334" y="1690688"/>
                <a:ext cx="7088031" cy="4077142"/>
              </a:xfrm>
              <a:prstGeom prst="rect">
                <a:avLst/>
              </a:prstGeom>
              <a:blipFill>
                <a:blip r:embed="rId3"/>
                <a:stretch>
                  <a:fillRect l="-1377" r="-430" b="-2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734455" y="5093688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h=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412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Самостоятельная работа: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тип: В-2, 3, 4, 5</a:t>
            </a:r>
          </a:p>
          <a:p>
            <a:r>
              <a:rPr lang="ru-RU" dirty="0" smtClean="0"/>
              <a:t>2 тип: В-7,8, 9, 10, 12</a:t>
            </a:r>
          </a:p>
          <a:p>
            <a:r>
              <a:rPr lang="ru-RU" dirty="0" smtClean="0"/>
              <a:t>3 тип: 13</a:t>
            </a:r>
          </a:p>
          <a:p>
            <a:r>
              <a:rPr lang="ru-RU" dirty="0" smtClean="0"/>
              <a:t>4 тип:</a:t>
            </a:r>
          </a:p>
          <a:p>
            <a:r>
              <a:rPr lang="ru-RU" dirty="0" smtClean="0"/>
              <a:t>5тип: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1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занятия: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Сегодня мы с вами повторили материал, который нам понадобится при решении задач </a:t>
            </a:r>
            <a:r>
              <a:rPr lang="ru-RU" dirty="0" smtClean="0"/>
              <a:t>ЕГЭ, задание 16 базового уровня. </a:t>
            </a:r>
            <a:r>
              <a:rPr lang="ru-RU" dirty="0"/>
              <a:t>А также применили его на практике.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Что наиболее удалось?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 чём проблемы?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Что необходимо повторить?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Какая помощь в подготовке требуется?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6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Цель </a:t>
            </a:r>
            <a:r>
              <a:rPr lang="ru-RU" sz="2800" b="1" dirty="0" smtClean="0"/>
              <a:t>занятия:</a:t>
            </a:r>
            <a:r>
              <a:rPr lang="ru-RU" sz="2800" dirty="0"/>
              <a:t> Формирование навыков решения задач по геометрии (стереометрия).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/>
              <a:t>Задачи: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- образовательные:</a:t>
            </a:r>
            <a:r>
              <a:rPr lang="ru-RU" dirty="0"/>
              <a:t> организовать деятельность </a:t>
            </a:r>
            <a:r>
              <a:rPr lang="ru-RU" dirty="0" smtClean="0"/>
              <a:t>обучающихся </a:t>
            </a:r>
            <a:r>
              <a:rPr lang="ru-RU" dirty="0"/>
              <a:t>по применению знаний при решении задач;</a:t>
            </a:r>
          </a:p>
          <a:p>
            <a:pPr marL="0" indent="0">
              <a:buNone/>
            </a:pPr>
            <a:r>
              <a:rPr lang="ru-RU" b="1" i="1" dirty="0"/>
              <a:t>- развивающие:</a:t>
            </a:r>
            <a:r>
              <a:rPr lang="ru-RU" dirty="0"/>
              <a:t> развитие логического мышления, памяти, наблюдательности, умения правильно обобщать данные и делать выводы, сравнивать;</a:t>
            </a:r>
          </a:p>
          <a:p>
            <a:pPr marL="0" indent="0">
              <a:buNone/>
            </a:pPr>
            <a:r>
              <a:rPr lang="ru-RU" b="1" i="1" dirty="0"/>
              <a:t>- воспитательные:</a:t>
            </a:r>
            <a:r>
              <a:rPr lang="ru-RU" dirty="0"/>
              <a:t> воспитание аккуратности и внимательности.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7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Организационный </a:t>
            </a:r>
            <a:r>
              <a:rPr lang="ru-RU" dirty="0"/>
              <a:t>момент</a:t>
            </a:r>
          </a:p>
          <a:p>
            <a:r>
              <a:rPr lang="ru-RU" dirty="0"/>
              <a:t>Актуализация опорных знаний</a:t>
            </a:r>
          </a:p>
          <a:p>
            <a:r>
              <a:rPr lang="ru-RU" dirty="0"/>
              <a:t>Применение знаний при решении задач</a:t>
            </a:r>
          </a:p>
          <a:p>
            <a:r>
              <a:rPr lang="ru-RU" dirty="0"/>
              <a:t>Подведение итогов </a:t>
            </a:r>
            <a:r>
              <a:rPr lang="ru-RU" dirty="0" smtClean="0"/>
              <a:t>занятия.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5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7986" y="967379"/>
            <a:ext cx="9144000" cy="498967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задании №16 базового уровня ЕГЭ по математике нам предстоит столкнуться со стереометрией.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таковой «стереометрии» мы не встретим, обычно условие задания содержит объемную фигуру, в которой нам необходимо найти какое-либо расстояние. В данном задании необходимо правильно применить пространственное мышление и выбрать нужное сечение, остальные расчеты происходят в плоскости, причем по несложным формулам (теорема Пифагора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Чтобы решить задание 16 по математике базового уровня:</a:t>
            </a:r>
          </a:p>
          <a:p>
            <a:r>
              <a:rPr lang="ru-RU" dirty="0"/>
              <a:t>нужно знать </a:t>
            </a:r>
            <a:r>
              <a:rPr lang="ru-RU" dirty="0">
                <a:hlinkClick r:id="rId2"/>
              </a:rPr>
              <a:t>определения основных понятий и базовые формулы</a:t>
            </a:r>
            <a:endParaRPr lang="ru-RU" dirty="0"/>
          </a:p>
          <a:p>
            <a:r>
              <a:rPr lang="ru-RU" dirty="0"/>
              <a:t>после чего задача сводится к элементарным вычислениям.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8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vopvet.ru/img/4357vopvet4444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90" y="246647"/>
            <a:ext cx="5233261" cy="661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vopvet.ru/img/5vopvet382542315555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409" y="274638"/>
            <a:ext cx="571500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ru-RU" sz="2400" b="1" dirty="0" smtClean="0">
                <a:solidFill>
                  <a:srgbClr val="FF0000"/>
                </a:solidFill>
              </a:rPr>
              <a:t>тип: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В-1: Даны </a:t>
            </a:r>
            <a:r>
              <a:rPr lang="ru-RU" sz="2400" b="1" dirty="0" smtClean="0"/>
              <a:t>два шара с радиусами  9 и 3.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 smtClean="0"/>
              <a:t>                  Во </a:t>
            </a:r>
            <a:r>
              <a:rPr lang="ru-RU" sz="2400" b="1" dirty="0" smtClean="0"/>
              <a:t>сколько раз площадь поверхности большего шара больше площади </a:t>
            </a:r>
            <a:r>
              <a:rPr lang="ru-RU" sz="2400" b="1" dirty="0" smtClean="0"/>
              <a:t>  </a:t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                  </a:t>
            </a:r>
            <a:r>
              <a:rPr lang="ru-RU" sz="2400" b="1" dirty="0" smtClean="0"/>
              <a:t>поверхности </a:t>
            </a:r>
            <a:r>
              <a:rPr lang="ru-RU" sz="2400" b="1" dirty="0" smtClean="0"/>
              <a:t>меньшего?</a:t>
            </a:r>
            <a:endParaRPr lang="ru-RU" sz="24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32654" y="3551452"/>
            <a:ext cx="7721146" cy="4154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YS Text"/>
            </a:endParaRPr>
          </a:p>
        </p:txBody>
      </p:sp>
      <p:sp>
        <p:nvSpPr>
          <p:cNvPr id="5" name="AutoShape 2" descr="https://yastatic.net/s3/edu/tex/45c48cce2e2d7fbdea1afc51c7c6ad26.svg"/>
          <p:cNvSpPr>
            <a:spLocks noChangeAspect="1" noChangeArrowheads="1"/>
          </p:cNvSpPr>
          <p:nvPr/>
        </p:nvSpPr>
        <p:spPr bwMode="auto">
          <a:xfrm>
            <a:off x="3258004" y="303688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 descr="https://yastatic.net/s3/edu/tex/d9cb741476305f454667e117d9e4f7ba.svg"/>
          <p:cNvSpPr>
            <a:spLocks noChangeAspect="1" noChangeArrowheads="1"/>
          </p:cNvSpPr>
          <p:nvPr/>
        </p:nvSpPr>
        <p:spPr bwMode="auto">
          <a:xfrm>
            <a:off x="3632654" y="303688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s://yastatic.net/s3/edu/tex/00019116e68d8c87bec69cccee76862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8" descr="https://yastatic.net/s3/edu/tex/2a34c2442930553db33a47777e20d0fb.svg"/>
          <p:cNvSpPr>
            <a:spLocks noChangeAspect="1" noChangeArrowheads="1"/>
          </p:cNvSpPr>
          <p:nvPr/>
        </p:nvSpPr>
        <p:spPr bwMode="auto">
          <a:xfrm>
            <a:off x="635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5005137" y="2045368"/>
            <a:ext cx="5919537" cy="3992375"/>
            <a:chOff x="5005137" y="2045368"/>
            <a:chExt cx="5919537" cy="399237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Прямоугольник 7"/>
                <p:cNvSpPr/>
                <p:nvPr/>
              </p:nvSpPr>
              <p:spPr>
                <a:xfrm>
                  <a:off x="5005137" y="2045368"/>
                  <a:ext cx="5919537" cy="39923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FF0000"/>
                      </a:solidFill>
                    </a:rPr>
                    <a:t>Вспомните формулу площади поверхности шара.  </a:t>
                  </a:r>
                </a:p>
                <a:p>
                  <a:r>
                    <a:rPr lang="ru-RU" sz="2400" dirty="0" smtClean="0"/>
                    <a:t>Решение.</a:t>
                  </a:r>
                </a:p>
                <a:p>
                  <a:r>
                    <a:rPr lang="ru-RU" sz="2400" dirty="0" smtClean="0"/>
                    <a:t>Площадь поверхности шара вычисляется по формуле </a:t>
                  </a:r>
                </a:p>
                <a:p>
                  <a:r>
                    <a:rPr lang="ru-RU" sz="2400" dirty="0" smtClean="0"/>
                    <a:t>Найдём отношение площади поверхности большого шара к </a:t>
                  </a:r>
                  <a:r>
                    <a:rPr lang="ru-RU" sz="2400" dirty="0" smtClean="0"/>
                    <a:t>площади </a:t>
                  </a:r>
                  <a:r>
                    <a:rPr lang="ru-RU" sz="2400" dirty="0" smtClean="0"/>
                    <a:t>поверхности меньшего шара</a:t>
                  </a:r>
                  <a:r>
                    <a:rPr lang="ru-RU" sz="2400" dirty="0" smtClean="0"/>
                    <a:t>:  </a:t>
                  </a:r>
                  <a:r>
                    <a:rPr lang="en-US" sz="2400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б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м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ru-RU" sz="24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ru-RU" sz="24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ru-RU" sz="24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num>
                        <m:den>
                          <m:r>
                            <a:rPr lang="ru-RU" sz="24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r>
                    <a:rPr lang="ru-RU" sz="2400" dirty="0" smtClean="0"/>
                    <a:t> = 9</a:t>
                  </a:r>
                  <a:endParaRPr lang="ru-RU" sz="2400" dirty="0" smtClean="0"/>
                </a:p>
                <a:p>
                  <a:endParaRPr lang="ru-RU" sz="2400" dirty="0" smtClean="0"/>
                </a:p>
                <a:p>
                  <a:r>
                    <a:rPr lang="ru-RU" sz="2400" dirty="0"/>
                    <a:t> </a:t>
                  </a:r>
                  <a:r>
                    <a:rPr lang="ru-RU" sz="2400" dirty="0" smtClean="0"/>
                    <a:t>                                                                   </a:t>
                  </a:r>
                  <a:r>
                    <a:rPr lang="ru-RU" sz="2400" dirty="0" smtClean="0"/>
                    <a:t>Ответ</a:t>
                  </a:r>
                  <a:r>
                    <a:rPr lang="ru-RU" sz="2400" dirty="0" smtClean="0"/>
                    <a:t>: 9</a:t>
                  </a:r>
                  <a:endParaRPr lang="ru-RU" sz="2400" dirty="0"/>
                </a:p>
              </p:txBody>
            </p:sp>
          </mc:Choice>
          <mc:Fallback>
            <p:sp>
              <p:nvSpPr>
                <p:cNvPr id="8" name="Прямоугольник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5137" y="2045368"/>
                  <a:ext cx="5919537" cy="3992375"/>
                </a:xfrm>
                <a:prstGeom prst="rect">
                  <a:avLst/>
                </a:prstGeom>
                <a:blipFill>
                  <a:blip r:embed="rId2"/>
                  <a:stretch>
                    <a:fillRect l="-1545" t="-1223" r="-2575" b="-25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/>
                <p:cNvSpPr txBox="1"/>
                <p:nvPr/>
              </p:nvSpPr>
              <p:spPr>
                <a:xfrm>
                  <a:off x="6307810" y="3551453"/>
                  <a:ext cx="151171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ru-RU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7810" y="3551453"/>
                  <a:ext cx="1511715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667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AutoShape 4" descr="https://yastatic.net/s3/edu/tex/2a34c2442930553db33a47777e20d0fb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336089" y="2467429"/>
            <a:ext cx="4186871" cy="2706150"/>
            <a:chOff x="336089" y="2467429"/>
            <a:chExt cx="4186871" cy="2706150"/>
          </a:xfrm>
        </p:grpSpPr>
        <p:pic>
          <p:nvPicPr>
            <p:cNvPr id="2052" name="Picture 4" descr="Даны два шара с радиусами ... и ... 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89" y="2467429"/>
              <a:ext cx="4186871" cy="2706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2200759" y="35708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9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65429" y="35976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62212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Заголовок 14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II 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тип: </a:t>
                </a:r>
                <a:r>
                  <a:rPr lang="ru-RU" sz="2400" b="1" dirty="0" smtClean="0"/>
                  <a:t>В-6: Сторона основания правильной треугольной пирамиды равна 2, а </a:t>
                </a:r>
                <a:r>
                  <a:rPr lang="en-US" sz="2400" b="1" dirty="0" smtClean="0"/>
                  <a:t/>
                </a:r>
                <a:br>
                  <a:rPr lang="en-US" sz="2400" b="1" dirty="0" smtClean="0"/>
                </a:br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</a:t>
                </a:r>
                <a:r>
                  <a:rPr lang="ru-RU" sz="2400" b="1" dirty="0" smtClean="0"/>
                  <a:t>высота пирамиды равна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ru-RU" sz="2400" b="1" dirty="0" smtClean="0"/>
                  <a:t>. Найдите объем этой пирамиды.</a:t>
                </a:r>
                <a:endParaRPr lang="ru-RU" sz="2400" b="1" dirty="0"/>
              </a:p>
            </p:txBody>
          </p:sp>
        </mc:Choice>
        <mc:Fallback>
          <p:sp>
            <p:nvSpPr>
              <p:cNvPr id="15" name="Заголовок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 descr="geometry - &lt;strong&gt;Regular&lt;/strong&gt; Tetrahedron - Mathematics Stack Exchang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92417"/>
            <a:ext cx="2611303" cy="279782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4055390" y="1690688"/>
                <a:ext cx="7909302" cy="47738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/>
                  <a:t>Объем пирамиды равен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пир </m:t>
                        </m:r>
                      </m:sub>
                    </m:sSub>
                  </m:oMath>
                </a14:m>
                <a:r>
                  <a:rPr lang="ru-RU" sz="24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осн</m:t>
                        </m:r>
                      </m:sub>
                    </m:sSub>
                    <m:r>
                      <a:rPr lang="ru-RU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h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 .</a:t>
                </a:r>
              </a:p>
              <a:p>
                <a:endParaRPr lang="ru-RU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ru-RU" sz="2400" dirty="0" smtClean="0"/>
                  <a:t>Так </a:t>
                </a:r>
                <a:r>
                  <a:rPr lang="ru-RU" sz="2400" dirty="0"/>
                  <a:t>как в условии сказано, что пирамида правильная, значит, её основанием является правильный </a:t>
                </a:r>
                <a:r>
                  <a:rPr lang="ru-RU" sz="2400" dirty="0" smtClean="0"/>
                  <a:t>треугольник, площадь </a:t>
                </a:r>
                <a:r>
                  <a:rPr lang="ru-RU" sz="2400" dirty="0"/>
                  <a:t>которого можно найти по </a:t>
                </a:r>
                <a:r>
                  <a:rPr lang="ru-RU" sz="2400" dirty="0" smtClean="0"/>
                  <a:t>формуле Герона:</a:t>
                </a:r>
              </a:p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      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S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р(р−а)(р−в)(р−с)</m:t>
                        </m:r>
                      </m:e>
                    </m:rad>
                  </m:oMath>
                </a14:m>
                <a:r>
                  <a:rPr lang="ru-RU" sz="24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ru-RU" sz="2400" dirty="0" smtClean="0"/>
                  <a:t>где  р – полупериметр.</a:t>
                </a:r>
                <a:endParaRPr lang="en-US" sz="2400" dirty="0" smtClean="0"/>
              </a:p>
              <a:p>
                <a:r>
                  <a:rPr lang="en-US" sz="2400" dirty="0" smtClean="0"/>
                  <a:t>        </a:t>
                </a:r>
                <a:r>
                  <a:rPr lang="ru-RU" sz="2400" dirty="0" smtClean="0"/>
                  <a:t>Р= 2+2+2=6           р=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 smtClean="0"/>
                  <a:t> =2</a:t>
                </a:r>
                <a:endParaRPr lang="ru-RU" sz="2400" dirty="0"/>
              </a:p>
              <a:p>
                <a:r>
                  <a:rPr lang="en-US" sz="2400" dirty="0" smtClean="0"/>
                  <a:t>S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3(3−2)(3−2)(3−2)</m:t>
                        </m:r>
                      </m:e>
                    </m:ra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∙1∙1∙1</m:t>
                        </m:r>
                      </m:e>
                    </m:rad>
                  </m:oMath>
                </a14:m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ru-RU" sz="2400" dirty="0" smtClean="0"/>
              </a:p>
              <a:p>
                <a:pPr marL="457200" indent="-457200">
                  <a:buAutoNum type="arabicPeriod" startAt="2"/>
                </a:pPr>
                <a:r>
                  <a:rPr lang="ru-RU" sz="2400" dirty="0" smtClean="0"/>
                  <a:t>Тогда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пир</m:t>
                        </m:r>
                      </m:sub>
                    </m:sSub>
                  </m:oMath>
                </a14:m>
                <a:r>
                  <a:rPr lang="ru-RU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∙4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400" dirty="0" smtClean="0"/>
                  <a:t> = 4</a:t>
                </a:r>
              </a:p>
              <a:p>
                <a:r>
                  <a:rPr lang="ru-RU" sz="2400" dirty="0"/>
                  <a:t> </a:t>
                </a:r>
                <a:r>
                  <a:rPr lang="ru-RU" sz="2400" dirty="0" smtClean="0"/>
                  <a:t>                                                                   Ответ: 4</a:t>
                </a:r>
                <a:endParaRPr lang="ru-RU" sz="24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390" y="1690688"/>
                <a:ext cx="7909302" cy="4773807"/>
              </a:xfrm>
              <a:prstGeom prst="rect">
                <a:avLst/>
              </a:prstGeom>
              <a:blipFill>
                <a:blip r:embed="rId4"/>
                <a:stretch>
                  <a:fillRect l="-1233" b="-19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Группа 23"/>
          <p:cNvGrpSpPr/>
          <p:nvPr/>
        </p:nvGrpSpPr>
        <p:grpSpPr>
          <a:xfrm>
            <a:off x="1813302" y="2216258"/>
            <a:ext cx="1276788" cy="2291121"/>
            <a:chOff x="1813302" y="2216258"/>
            <a:chExt cx="1276788" cy="2291121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2216258" y="2216258"/>
              <a:ext cx="30996" cy="17823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813302" y="2820693"/>
                  <a:ext cx="487762" cy="508816"/>
                </a:xfrm>
                <a:prstGeom prst="rect">
                  <a:avLst/>
                </a:prstGeom>
                <a:noFill/>
              </p:spPr>
              <p:txBody>
                <a:bodyPr vert="vert270"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ru-RU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3302" y="2820693"/>
                  <a:ext cx="487762" cy="508816"/>
                </a:xfrm>
                <a:prstGeom prst="rect">
                  <a:avLst/>
                </a:prstGeom>
                <a:blipFill>
                  <a:blip r:embed="rId5"/>
                  <a:stretch>
                    <a:fillRect r="-11250" b="-1927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1813302" y="41380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53141" y="3998563"/>
              <a:ext cx="236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93729" y="3471620"/>
              <a:ext cx="156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95037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III</a:t>
            </a:r>
            <a:r>
              <a:rPr lang="ru-RU" sz="2400" b="1" dirty="0" smtClean="0">
                <a:solidFill>
                  <a:srgbClr val="FF0000"/>
                </a:solidFill>
              </a:rPr>
              <a:t> тип: </a:t>
            </a:r>
            <a:r>
              <a:rPr lang="ru-RU" sz="2400" b="1" dirty="0" smtClean="0"/>
              <a:t>В-11: В треугольной пирамиде АВСД ребра АВ, АС, и АД взаимно </a:t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                      перпендикулярны. Найдите объем этой пирамиды, если АВ=3,   </a:t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                      АС=18 и    АД=7.</a:t>
            </a:r>
            <a:endParaRPr lang="ru-RU" sz="2400" b="1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55362" y="2650210"/>
            <a:ext cx="1046136" cy="1611824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87837" y="3890075"/>
            <a:ext cx="0" cy="263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70861" y="39985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487837" y="4153546"/>
            <a:ext cx="309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347635" y="30854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945662" y="2386740"/>
            <a:ext cx="2401973" cy="2244626"/>
            <a:chOff x="945662" y="2386740"/>
            <a:chExt cx="2401973" cy="2244626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270861" y="3254644"/>
              <a:ext cx="2061275" cy="10073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0"/>
            </p:cNvCxnSpPr>
            <p:nvPr/>
          </p:nvCxnSpPr>
          <p:spPr>
            <a:xfrm>
              <a:off x="1255362" y="2650210"/>
              <a:ext cx="2076774" cy="6199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2301498" y="3270142"/>
              <a:ext cx="1046137" cy="9918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1255362" y="3890075"/>
              <a:ext cx="232475" cy="108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270861" y="3998563"/>
              <a:ext cx="3719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642820" y="3998563"/>
              <a:ext cx="0" cy="263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1642820" y="4153546"/>
              <a:ext cx="154983" cy="108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984142" y="4107051"/>
              <a:ext cx="402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01498" y="426203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5662" y="2386740"/>
              <a:ext cx="573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</a:t>
              </a:r>
              <a:endParaRPr lang="ru-RU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Прямоугольник 48"/>
              <p:cNvSpPr/>
              <p:nvPr/>
            </p:nvSpPr>
            <p:spPr>
              <a:xfrm>
                <a:off x="4262034" y="1929857"/>
                <a:ext cx="7632914" cy="4028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/>
                  <a:t>Объем пирамиды равен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пир </m:t>
                        </m:r>
                      </m:sub>
                    </m:sSub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осн</m:t>
                        </m:r>
                      </m:sub>
                    </m:sSub>
                    <m:r>
                      <a:rPr lang="ru-RU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h</a:t>
                </a:r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endParaRPr lang="ru-RU" sz="2400" dirty="0">
                  <a:solidFill>
                    <a:srgbClr val="FF0000"/>
                  </a:solidFill>
                </a:endParaRPr>
              </a:p>
              <a:p>
                <a:endParaRPr lang="ru-RU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ru-RU" sz="2400" dirty="0"/>
                  <a:t>Так </a:t>
                </a:r>
                <a:r>
                  <a:rPr lang="ru-RU" sz="2400" dirty="0"/>
                  <a:t>как в условии сказано, что </a:t>
                </a:r>
                <a:r>
                  <a:rPr lang="ru-RU" sz="2400" dirty="0" smtClean="0"/>
                  <a:t>в пирамиде ребра взаимно перпендикулярны, значит</a:t>
                </a:r>
                <a:r>
                  <a:rPr lang="ru-RU" sz="2400" dirty="0"/>
                  <a:t>, её основанием является </a:t>
                </a:r>
                <a:r>
                  <a:rPr lang="ru-RU" sz="2400" dirty="0" smtClean="0"/>
                  <a:t>прямоугольный треугольник</a:t>
                </a:r>
                <a:r>
                  <a:rPr lang="ru-RU" sz="2400" dirty="0"/>
                  <a:t>, площадь </a:t>
                </a:r>
                <a:r>
                  <a:rPr lang="ru-RU" sz="2400" dirty="0"/>
                  <a:t>которого можно найти по </a:t>
                </a:r>
                <a:r>
                  <a:rPr lang="ru-RU" sz="2400" dirty="0" smtClean="0"/>
                  <a:t>формуле: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S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а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ru-RU" sz="2400" dirty="0" smtClean="0"/>
                  <a:t>.</a:t>
                </a:r>
              </a:p>
              <a:p>
                <a:r>
                  <a:rPr lang="ru-RU" sz="2400" i="1" dirty="0"/>
                  <a:t> </a:t>
                </a:r>
                <a:r>
                  <a:rPr lang="ru-RU" sz="2400" i="1" dirty="0" smtClean="0"/>
                  <a:t>   </a:t>
                </a:r>
                <a:r>
                  <a:rPr lang="en-US" sz="2400" i="1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В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ru-RU" sz="2400" i="1" dirty="0" smtClean="0"/>
                  <a:t>АС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∙3∙18=27</m:t>
                    </m:r>
                  </m:oMath>
                </a14:m>
                <a:endParaRPr lang="ru-RU" sz="2400" i="1" dirty="0"/>
              </a:p>
              <a:p>
                <a:pPr marL="457200" indent="-457200">
                  <a:buAutoNum type="arabicPeriod" startAt="2"/>
                </a:pPr>
                <a:r>
                  <a:rPr lang="ru-RU" sz="2400" dirty="0"/>
                  <a:t>Тогда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пир</m:t>
                        </m:r>
                      </m:sub>
                    </m:sSub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∙</a:t>
                </a:r>
                <a:r>
                  <a:rPr lang="ru-RU" sz="2400" dirty="0" smtClean="0"/>
                  <a:t>27</a:t>
                </a:r>
                <a:r>
                  <a:rPr lang="ru-RU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∙7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= </a:t>
                </a:r>
                <a:r>
                  <a:rPr lang="ru-RU" sz="2400" dirty="0" smtClean="0"/>
                  <a:t>63</a:t>
                </a:r>
                <a:endParaRPr lang="ru-RU" sz="2400" dirty="0"/>
              </a:p>
              <a:p>
                <a:r>
                  <a:rPr lang="ru-RU" sz="2400" dirty="0"/>
                  <a:t> </a:t>
                </a:r>
                <a:r>
                  <a:rPr lang="ru-RU" sz="2400" dirty="0"/>
                  <a:t>                                                                   Ответ: </a:t>
                </a:r>
                <a:r>
                  <a:rPr lang="ru-RU" sz="2400" dirty="0" smtClean="0"/>
                  <a:t>63</a:t>
                </a:r>
                <a:endParaRPr lang="ru-RU" sz="2400" dirty="0"/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034" y="1929857"/>
                <a:ext cx="7632914" cy="4028923"/>
              </a:xfrm>
              <a:prstGeom prst="rect">
                <a:avLst/>
              </a:prstGeom>
              <a:blipFill>
                <a:blip r:embed="rId2"/>
                <a:stretch>
                  <a:fillRect l="-1278" b="-2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19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математика - 8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математика - 8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решение неравенств зад.ЕГЭ</Template>
  <TotalTime>421</TotalTime>
  <Words>300</Words>
  <Application>Microsoft Office PowerPoint</Application>
  <PresentationFormat>Широкоэкранный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YS Text</vt:lpstr>
      <vt:lpstr>математика - 8!</vt:lpstr>
      <vt:lpstr>1_математика - 8!</vt:lpstr>
      <vt:lpstr>1_Тема Office</vt:lpstr>
      <vt:lpstr>Презентация PowerPoint</vt:lpstr>
      <vt:lpstr>Цель занятия: Формирование навыков решения задач по геометрии (стереометрия).</vt:lpstr>
      <vt:lpstr>План занятия</vt:lpstr>
      <vt:lpstr>В задании №16 базового уровня ЕГЭ по математике нам предстоит столкнуться со стереометрией.  Как таковой «стереометрии» мы не встретим, обычно условие задания содержит объемную фигуру, в которой нам необходимо найти какое-либо расстояние. В данном задании необходимо правильно применить пространственное мышление и выбрать нужное сечение, остальные расчеты происходят в плоскости, причем по несложным формулам (теорема Пифагора и т.д)</vt:lpstr>
      <vt:lpstr>Презентация PowerPoint</vt:lpstr>
      <vt:lpstr>Презентация PowerPoint</vt:lpstr>
      <vt:lpstr>I тип: В-1: Даны два шара с радиусами  9 и 3.                    Во сколько раз площадь поверхности большего шара больше площади                       поверхности меньшего?</vt:lpstr>
      <vt:lpstr>II тип: В-6: Сторона основания правильной треугольной пирамиды равна 2, а                      высота пирамиды равна 4√3. Найдите объем этой пирамиды.</vt:lpstr>
      <vt:lpstr>III тип: В-11: В треугольной пирамиде АВСД ребра АВ, АС, и АД взаимно                         перпендикулярны. Найдите объем этой пирамиды, если АВ=3,                           АС=18 и    АД=7.</vt:lpstr>
      <vt:lpstr>IV тип: В-12: Сторона основания правильной треугольной пирамиды равна 10, а                      боковые ребра равны 13. Найдите площадь боковой поверхности                      этой пирамиды.</vt:lpstr>
      <vt:lpstr>V тип: В-14: Основанием четырехугольной пирамиды является прямоугольник со                        сторонами 9 и 4. Найдите в высоту этой пирамиды, если её объем                           равен 48. </vt:lpstr>
      <vt:lpstr>Самостоятельная работа:</vt:lpstr>
      <vt:lpstr>Итог занятия: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 Юлия Михайлова</dc:creator>
  <cp:lastModifiedBy> Юлия Михайлова</cp:lastModifiedBy>
  <cp:revision>40</cp:revision>
  <dcterms:created xsi:type="dcterms:W3CDTF">2020-04-05T05:39:36Z</dcterms:created>
  <dcterms:modified xsi:type="dcterms:W3CDTF">2020-04-05T17:57:09Z</dcterms:modified>
</cp:coreProperties>
</file>