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272" r:id="rId4"/>
    <p:sldId id="312" r:id="rId5"/>
    <p:sldId id="318" r:id="rId6"/>
    <p:sldId id="315" r:id="rId7"/>
    <p:sldId id="307" r:id="rId8"/>
    <p:sldId id="317" r:id="rId9"/>
    <p:sldId id="319" r:id="rId10"/>
    <p:sldId id="320" r:id="rId11"/>
    <p:sldId id="321" r:id="rId12"/>
    <p:sldId id="32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Юлия Михайлова" initials="ЮМ" lastIdx="0" clrIdx="0">
    <p:extLst>
      <p:ext uri="{19B8F6BF-5375-455C-9EA6-DF929625EA0E}">
        <p15:presenceInfo xmlns:p15="http://schemas.microsoft.com/office/powerpoint/2012/main" userId=" Юлия Михайл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3981" autoAdjust="0"/>
  </p:normalViewPr>
  <p:slideViewPr>
    <p:cSldViewPr snapToGrid="0">
      <p:cViewPr varScale="1">
        <p:scale>
          <a:sx n="65" d="100"/>
          <a:sy n="65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F673-4522-460E-A31F-690AD8AF524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0607-5448-4E26-BACC-7C6B88567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87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F673-4522-460E-A31F-690AD8AF524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0607-5448-4E26-BACC-7C6B88567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45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F673-4522-460E-A31F-690AD8AF524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0607-5448-4E26-BACC-7C6B88567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1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F673-4522-460E-A31F-690AD8AF524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0607-5448-4E26-BACC-7C6B88567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17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F673-4522-460E-A31F-690AD8AF524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0607-5448-4E26-BACC-7C6B88567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04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F673-4522-460E-A31F-690AD8AF524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0607-5448-4E26-BACC-7C6B88567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36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F673-4522-460E-A31F-690AD8AF524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0607-5448-4E26-BACC-7C6B88567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78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F673-4522-460E-A31F-690AD8AF524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0607-5448-4E26-BACC-7C6B88567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67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F673-4522-460E-A31F-690AD8AF524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0607-5448-4E26-BACC-7C6B88567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01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F673-4522-460E-A31F-690AD8AF524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0607-5448-4E26-BACC-7C6B88567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78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F673-4522-460E-A31F-690AD8AF524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B0607-5448-4E26-BACC-7C6B88567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90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4F673-4522-460E-A31F-690AD8AF524C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0607-5448-4E26-BACC-7C6B88567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54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0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0.png"/><Relationship Id="rId5" Type="http://schemas.openxmlformats.org/officeDocument/2006/relationships/image" Target="../media/image10.png"/><Relationship Id="rId4" Type="http://schemas.openxmlformats.org/officeDocument/2006/relationships/image" Target="../media/image7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1"/>
          <a:stretch>
            <a:fillRect/>
          </a:stretch>
        </p:blipFill>
        <p:spPr bwMode="auto">
          <a:xfrm>
            <a:off x="0" y="-4633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3938" y="3064501"/>
            <a:ext cx="1873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Шины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/>
          <a:srcRect l="8259" t="32774" r="7799" b="4514"/>
          <a:stretch/>
        </p:blipFill>
        <p:spPr>
          <a:xfrm>
            <a:off x="3865706" y="1487396"/>
            <a:ext cx="6053644" cy="33919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86" y="2834792"/>
            <a:ext cx="2004882" cy="162896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189" y="1163546"/>
            <a:ext cx="1743075" cy="32385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97189" y="6223740"/>
            <a:ext cx="1743075" cy="3265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97189" y="6124661"/>
            <a:ext cx="1743075" cy="3104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39285" y="6095198"/>
            <a:ext cx="1258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 И Н Ы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8078" y="152603"/>
            <a:ext cx="100735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solidFill>
                  <a:srgbClr val="FF0000"/>
                </a:solidFill>
              </a:rPr>
              <a:t>Решение практико-ориентированных задач</a:t>
            </a:r>
            <a:endParaRPr lang="ru-RU" sz="40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0985" y="5869797"/>
            <a:ext cx="6288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«Решение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нестандартных задач по математике в 9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кл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.»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Сост.: педагог ДО ЦТТ Михайлова Ю.Н.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259" y="277045"/>
            <a:ext cx="5311876" cy="64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В таблице показаны разрешённые размеры шин.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513673"/>
              </p:ext>
            </p:extLst>
          </p:nvPr>
        </p:nvGraphicFramePr>
        <p:xfrm>
          <a:off x="423029" y="918883"/>
          <a:ext cx="4856892" cy="3453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4223">
                  <a:extLst>
                    <a:ext uri="{9D8B030D-6E8A-4147-A177-3AD203B41FA5}">
                      <a16:colId xmlns:a16="http://schemas.microsoft.com/office/drawing/2014/main" val="2921585043"/>
                    </a:ext>
                  </a:extLst>
                </a:gridCol>
                <a:gridCol w="1214223">
                  <a:extLst>
                    <a:ext uri="{9D8B030D-6E8A-4147-A177-3AD203B41FA5}">
                      <a16:colId xmlns:a16="http://schemas.microsoft.com/office/drawing/2014/main" val="4191766694"/>
                    </a:ext>
                  </a:extLst>
                </a:gridCol>
                <a:gridCol w="1214223">
                  <a:extLst>
                    <a:ext uri="{9D8B030D-6E8A-4147-A177-3AD203B41FA5}">
                      <a16:colId xmlns:a16="http://schemas.microsoft.com/office/drawing/2014/main" val="724790112"/>
                    </a:ext>
                  </a:extLst>
                </a:gridCol>
                <a:gridCol w="1214223">
                  <a:extLst>
                    <a:ext uri="{9D8B030D-6E8A-4147-A177-3AD203B41FA5}">
                      <a16:colId xmlns:a16="http://schemas.microsoft.com/office/drawing/2014/main" val="269062791"/>
                    </a:ext>
                  </a:extLst>
                </a:gridCol>
              </a:tblGrid>
              <a:tr h="1641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Ширина шины (мм)/Диаметр диска (дюймы)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035941919"/>
                  </a:ext>
                </a:extLst>
              </a:tr>
              <a:tr h="575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165/70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165/60; 165/65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Не разр.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568785214"/>
                  </a:ext>
                </a:extLst>
              </a:tr>
              <a:tr h="308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175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175/65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175/60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Не </a:t>
                      </a:r>
                      <a:r>
                        <a:rPr lang="ru-RU" sz="1400" dirty="0" err="1">
                          <a:effectLst/>
                        </a:rPr>
                        <a:t>разр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785272688"/>
                  </a:ext>
                </a:extLst>
              </a:tr>
              <a:tr h="308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185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185/60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185/55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185/50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1252055791"/>
                  </a:ext>
                </a:extLst>
              </a:tr>
              <a:tr h="308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195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195/60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195/55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195/45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3155531856"/>
                  </a:ext>
                </a:extLst>
              </a:tr>
              <a:tr h="308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Не разр.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Не разр.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205/45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extLst>
                  <a:ext uri="{0D108BD9-81ED-4DB2-BD59-A6C34878D82A}">
                    <a16:rowId xmlns:a16="http://schemas.microsoft.com/office/drawing/2014/main" val="424256926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79150" y="277045"/>
            <a:ext cx="6271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 </a:t>
            </a:r>
            <a:r>
              <a:rPr lang="ru-RU" sz="2000" dirty="0"/>
              <a:t>Какой наименьшей ширины шины можно устанавливать на автомобиль, если диаметр диска равен 16 дюймам? Ответ дайте в миллиметрах.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79150" y="161048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На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сколько миллиметров радиус колеса с маркировкой 195/60 R14 больше, чем радиус колеса с маркировкой 165/70 R14?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79150" y="2851588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 Найдите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диаметр D колеса автомобиля, выходящего с завода. Ответ дайте в сантиметрах.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79150" y="381569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4. На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сколько миллиметров уменьшится диаметр D колеса, если заменить шины, установленные на заводе, шинами с маркировкой 195/45 R16?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79150" y="509144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5. На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сколько процентов увеличится пробег автомобиля при одном обороте колеса, если заменить шины, установленные на заводе, шинами с маркировкой 195/55 R15? Округлите результат до десятых.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186325" y="6459529"/>
            <a:ext cx="159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175/60 R15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1106129" y="4539736"/>
            <a:ext cx="3864077" cy="1752037"/>
            <a:chOff x="5825066" y="236772"/>
            <a:chExt cx="5740401" cy="3472988"/>
          </a:xfrm>
        </p:grpSpPr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15376" y="236772"/>
              <a:ext cx="5068877" cy="2773246"/>
            </a:xfrm>
            <a:prstGeom prst="rect">
              <a:avLst/>
            </a:prstGeom>
          </p:spPr>
        </p:pic>
        <p:grpSp>
          <p:nvGrpSpPr>
            <p:cNvPr id="19" name="Группа 18"/>
            <p:cNvGrpSpPr/>
            <p:nvPr/>
          </p:nvGrpSpPr>
          <p:grpSpPr>
            <a:xfrm>
              <a:off x="5825066" y="236772"/>
              <a:ext cx="5740401" cy="3472988"/>
              <a:chOff x="5841999" y="314720"/>
              <a:chExt cx="5740401" cy="3472988"/>
            </a:xfrm>
          </p:grpSpPr>
          <p:cxnSp>
            <p:nvCxnSpPr>
              <p:cNvPr id="20" name="Прямая со стрелкой 19"/>
              <p:cNvCxnSpPr/>
              <p:nvPr/>
            </p:nvCxnSpPr>
            <p:spPr>
              <a:xfrm flipH="1" flipV="1">
                <a:off x="6146800" y="660400"/>
                <a:ext cx="1219200" cy="14901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5841999" y="314720"/>
                <a:ext cx="22521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Ширина шины (В)</a:t>
                </a:r>
                <a:endParaRPr lang="ru-RU" sz="1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7247464" y="3174783"/>
                    <a:ext cx="4334936" cy="61292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Н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В</m:t>
                            </m:r>
                          </m:den>
                        </m:f>
                        <m:r>
                          <a:rPr lang="ru-RU" b="0" i="0" smtClean="0">
                            <a:latin typeface="Cambria Math" panose="02040503050406030204" pitchFamily="18" charset="0"/>
                          </a:rPr>
                          <m:t>,     </m:t>
                        </m:r>
                      </m:oMath>
                    </a14:m>
                    <a:r>
                      <a:rPr lang="ru-RU" dirty="0" smtClean="0"/>
                      <a:t> </a:t>
                    </a:r>
                    <a:r>
                      <a:rPr lang="ru-RU" sz="1400" dirty="0" smtClean="0"/>
                      <a:t>Н-высота боковины в процентах.</a:t>
                    </a:r>
                  </a:p>
                  <a:p>
                    <a:r>
                      <a:rPr lang="ru-RU" sz="1400" dirty="0"/>
                      <a:t> </a:t>
                    </a:r>
                    <a:r>
                      <a:rPr lang="ru-RU" sz="1400" dirty="0" smtClean="0"/>
                      <a:t>       В- ширина шины</a:t>
                    </a:r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47464" y="3174783"/>
                    <a:ext cx="4334936" cy="61292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404" t="-1000" b="-18000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3" name="Прямая со стрелкой 22"/>
              <p:cNvCxnSpPr/>
              <p:nvPr/>
            </p:nvCxnSpPr>
            <p:spPr>
              <a:xfrm flipH="1">
                <a:off x="7366000" y="2311547"/>
                <a:ext cx="457202" cy="8632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/>
              <p:nvPr/>
            </p:nvCxnSpPr>
            <p:spPr>
              <a:xfrm flipH="1" flipV="1">
                <a:off x="7244723" y="1056247"/>
                <a:ext cx="781681" cy="11823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6968065" y="761705"/>
                <a:ext cx="23791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Конструкция шины(</a:t>
                </a:r>
                <a:r>
                  <a:rPr lang="en-US" sz="1400" dirty="0" smtClean="0"/>
                  <a:t>R)</a:t>
                </a:r>
                <a:endParaRPr lang="ru-RU" sz="14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823202" y="1127000"/>
                <a:ext cx="17441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Диаметр диска</a:t>
                </a:r>
                <a:endParaRPr lang="ru-RU" sz="1400" dirty="0"/>
              </a:p>
            </p:txBody>
          </p:sp>
          <p:cxnSp>
            <p:nvCxnSpPr>
              <p:cNvPr id="27" name="Прямая со стрелкой 26"/>
              <p:cNvCxnSpPr>
                <a:endCxn id="26" idx="2"/>
              </p:cNvCxnSpPr>
              <p:nvPr/>
            </p:nvCxnSpPr>
            <p:spPr>
              <a:xfrm flipV="1">
                <a:off x="8263466" y="1434777"/>
                <a:ext cx="431803" cy="8037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99162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29600" y="1825625"/>
            <a:ext cx="3124200" cy="4351338"/>
          </a:xfrm>
        </p:spPr>
        <p:txBody>
          <a:bodyPr/>
          <a:lstStyle/>
          <a:p>
            <a:pPr marL="0" lvl="0" indent="0">
              <a:buNone/>
            </a:pPr>
            <a:r>
              <a:rPr lang="ru-RU" dirty="0" smtClean="0"/>
              <a:t>Ответ:</a:t>
            </a:r>
          </a:p>
          <a:p>
            <a:pPr marL="0" lvl="0" indent="0">
              <a:buNone/>
            </a:pPr>
            <a:r>
              <a:rPr lang="ru-RU" dirty="0" smtClean="0"/>
              <a:t>1. 185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2. 1,5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3. 59,1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4. 9,1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5. 0,8</a:t>
            </a:r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" t="1112" r="87750" b="-1112"/>
          <a:stretch/>
        </p:blipFill>
        <p:spPr>
          <a:xfrm>
            <a:off x="5607482" y="0"/>
            <a:ext cx="1648178" cy="6849689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242839" y="1825625"/>
            <a:ext cx="5740401" cy="3472988"/>
            <a:chOff x="5825066" y="236772"/>
            <a:chExt cx="5740401" cy="3472988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376" y="236772"/>
              <a:ext cx="5068877" cy="2773246"/>
            </a:xfrm>
            <a:prstGeom prst="rect">
              <a:avLst/>
            </a:prstGeom>
          </p:spPr>
        </p:pic>
        <p:grpSp>
          <p:nvGrpSpPr>
            <p:cNvPr id="11" name="Группа 10"/>
            <p:cNvGrpSpPr/>
            <p:nvPr/>
          </p:nvGrpSpPr>
          <p:grpSpPr>
            <a:xfrm>
              <a:off x="5825066" y="236772"/>
              <a:ext cx="5740401" cy="3472988"/>
              <a:chOff x="5841999" y="314720"/>
              <a:chExt cx="5740401" cy="3472988"/>
            </a:xfrm>
          </p:grpSpPr>
          <p:cxnSp>
            <p:nvCxnSpPr>
              <p:cNvPr id="12" name="Прямая со стрелкой 11"/>
              <p:cNvCxnSpPr/>
              <p:nvPr/>
            </p:nvCxnSpPr>
            <p:spPr>
              <a:xfrm flipH="1" flipV="1">
                <a:off x="6146800" y="660400"/>
                <a:ext cx="1219200" cy="14901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5841999" y="314720"/>
                <a:ext cx="22521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Ширина шины (В)</a:t>
                </a:r>
                <a:endParaRPr lang="ru-RU" sz="1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7247464" y="3174783"/>
                    <a:ext cx="4334936" cy="61292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Н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В</m:t>
                            </m:r>
                          </m:den>
                        </m:f>
                        <m:r>
                          <a:rPr lang="ru-RU" b="0" i="0" smtClean="0">
                            <a:latin typeface="Cambria Math" panose="02040503050406030204" pitchFamily="18" charset="0"/>
                          </a:rPr>
                          <m:t>,     </m:t>
                        </m:r>
                      </m:oMath>
                    </a14:m>
                    <a:r>
                      <a:rPr lang="ru-RU" dirty="0" smtClean="0"/>
                      <a:t> </a:t>
                    </a:r>
                    <a:r>
                      <a:rPr lang="ru-RU" sz="1400" dirty="0" smtClean="0"/>
                      <a:t>Н-высота боковины в процентах.</a:t>
                    </a:r>
                  </a:p>
                  <a:p>
                    <a:r>
                      <a:rPr lang="ru-RU" sz="1400" dirty="0"/>
                      <a:t> </a:t>
                    </a:r>
                    <a:r>
                      <a:rPr lang="ru-RU" sz="1400" dirty="0" smtClean="0"/>
                      <a:t>       В- ширина шины</a:t>
                    </a:r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47464" y="3174783"/>
                    <a:ext cx="4334936" cy="61292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404" t="-1000" b="-18000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" name="Прямая со стрелкой 14"/>
              <p:cNvCxnSpPr/>
              <p:nvPr/>
            </p:nvCxnSpPr>
            <p:spPr>
              <a:xfrm flipH="1">
                <a:off x="7366000" y="2311547"/>
                <a:ext cx="457202" cy="8632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/>
              <p:nvPr/>
            </p:nvCxnSpPr>
            <p:spPr>
              <a:xfrm flipH="1" flipV="1">
                <a:off x="7244723" y="1056247"/>
                <a:ext cx="781681" cy="11823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6968065" y="761705"/>
                <a:ext cx="23791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Конструкция шины(</a:t>
                </a:r>
                <a:r>
                  <a:rPr lang="en-US" sz="1400" dirty="0" smtClean="0"/>
                  <a:t>R)</a:t>
                </a:r>
                <a:endParaRPr lang="ru-RU" sz="1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23202" y="1127000"/>
                <a:ext cx="17441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Диаметр диска</a:t>
                </a:r>
                <a:endParaRPr lang="ru-RU" sz="1400" dirty="0"/>
              </a:p>
            </p:txBody>
          </p:sp>
          <p:cxnSp>
            <p:nvCxnSpPr>
              <p:cNvPr id="19" name="Прямая со стрелкой 18"/>
              <p:cNvCxnSpPr>
                <a:endCxn id="18" idx="2"/>
              </p:cNvCxnSpPr>
              <p:nvPr/>
            </p:nvCxnSpPr>
            <p:spPr>
              <a:xfrm flipV="1">
                <a:off x="8263466" y="1434777"/>
                <a:ext cx="431803" cy="8037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53298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1"/>
          <a:stretch>
            <a:fillRect/>
          </a:stretch>
        </p:blipFill>
        <p:spPr bwMode="auto">
          <a:xfrm>
            <a:off x="-1" y="-1"/>
            <a:ext cx="12192001" cy="685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16942" y="1297858"/>
            <a:ext cx="8536858" cy="432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Сегодня мы с вами повторили материал, который нам понадобится при решении задач </a:t>
            </a:r>
            <a:r>
              <a:rPr lang="ru-RU" sz="3200" dirty="0" smtClean="0"/>
              <a:t>ОГЭ</a:t>
            </a:r>
            <a:r>
              <a:rPr lang="ru-RU" sz="3200" dirty="0"/>
              <a:t>, </a:t>
            </a:r>
            <a:r>
              <a:rPr lang="ru-RU" sz="3200" dirty="0" smtClean="0"/>
              <a:t>1 – </a:t>
            </a:r>
            <a:r>
              <a:rPr lang="ru-RU" sz="3200" smtClean="0"/>
              <a:t>5 задания. </a:t>
            </a:r>
          </a:p>
          <a:p>
            <a:pPr algn="just"/>
            <a:endParaRPr lang="ru-RU" sz="32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Что наиболее удалось?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В чём проблемы?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Что необходимо повторить?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Какая помощь в подготовке требуется?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14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1"/>
          <a:stretch>
            <a:fillRect/>
          </a:stretch>
        </p:blipFill>
        <p:spPr bwMode="auto">
          <a:xfrm>
            <a:off x="-1" y="16394"/>
            <a:ext cx="12192001" cy="685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02194" y="1159048"/>
            <a:ext cx="87310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Цель занятия:</a:t>
            </a:r>
            <a:r>
              <a:rPr lang="ru-RU" sz="2800" dirty="0"/>
              <a:t> 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Формирование навыков решения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практико-ориентированных задач .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5096" y="2348580"/>
            <a:ext cx="8485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Задачи: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- образовательные: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 организовать деятельность обучающихся по применению знаний при решении задач;</a:t>
            </a:r>
          </a:p>
          <a:p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- развивающие: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 развитие логического мышления, памяти, наблюдательности, умения правильно обобщать данные и делать выводы, сравнивать;</a:t>
            </a:r>
          </a:p>
          <a:p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- воспитательные: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 воспитание аккуратности и внимательности.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4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" t="1112" r="87750" b="-1112"/>
          <a:stretch/>
        </p:blipFill>
        <p:spPr>
          <a:xfrm>
            <a:off x="4176888" y="8311"/>
            <a:ext cx="1648178" cy="68496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2399" y="0"/>
            <a:ext cx="408657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маркировки автомобильных шин применяется единая система обозначений (см. рис. 1). Первое число означает ширину В шины (ширину протектора) в миллиметрах (см. рис. 2) Второе число – высота боковины Н в процентах к ширине шины.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Рис. 1 </a:t>
            </a:r>
          </a:p>
          <a:p>
            <a:r>
              <a:rPr lang="ru-RU" dirty="0"/>
              <a:t>Последующая буква означает конструкцию шины. Например, буква R значит, что шина радиальная, то есть нити каркаса в боковине шины расположены вдоль радиусов колеса. На всех легковых автомобилях применяются шины радиальной конструкции. За обозначением типа конструкции шины идёт число, указывающее диаметр диска колеса в дюймах (в одном дюйме 25,4 мм). По сути, это диаметр d внутреннего отверстия в шине. Таким образом, общий диаметр колеса D легко найти, зная диаметр диска и высоту боковины. </a:t>
            </a:r>
          </a:p>
          <a:p>
            <a:r>
              <a:rPr lang="ru-RU" dirty="0"/>
              <a:t> </a:t>
            </a:r>
          </a:p>
        </p:txBody>
      </p:sp>
      <p:grpSp>
        <p:nvGrpSpPr>
          <p:cNvPr id="36" name="Группа 35"/>
          <p:cNvGrpSpPr/>
          <p:nvPr/>
        </p:nvGrpSpPr>
        <p:grpSpPr>
          <a:xfrm>
            <a:off x="5906219" y="697568"/>
            <a:ext cx="5740401" cy="3472988"/>
            <a:chOff x="5825066" y="236772"/>
            <a:chExt cx="5740401" cy="347298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376" y="236772"/>
              <a:ext cx="5068877" cy="2773246"/>
            </a:xfrm>
            <a:prstGeom prst="rect">
              <a:avLst/>
            </a:prstGeom>
          </p:spPr>
        </p:pic>
        <p:grpSp>
          <p:nvGrpSpPr>
            <p:cNvPr id="35" name="Группа 34"/>
            <p:cNvGrpSpPr/>
            <p:nvPr/>
          </p:nvGrpSpPr>
          <p:grpSpPr>
            <a:xfrm>
              <a:off x="5825066" y="236772"/>
              <a:ext cx="5740401" cy="3472988"/>
              <a:chOff x="5841999" y="314720"/>
              <a:chExt cx="5740401" cy="3472988"/>
            </a:xfrm>
          </p:grpSpPr>
          <p:cxnSp>
            <p:nvCxnSpPr>
              <p:cNvPr id="6" name="Прямая со стрелкой 5"/>
              <p:cNvCxnSpPr/>
              <p:nvPr/>
            </p:nvCxnSpPr>
            <p:spPr>
              <a:xfrm flipH="1" flipV="1">
                <a:off x="6146800" y="660400"/>
                <a:ext cx="1219200" cy="14901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5841999" y="314720"/>
                <a:ext cx="22521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Ширина шины (В)</a:t>
                </a:r>
                <a:endParaRPr lang="ru-RU" sz="1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7247464" y="3174783"/>
                    <a:ext cx="4334936" cy="61292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Н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В</m:t>
                            </m:r>
                          </m:den>
                        </m:f>
                        <m:r>
                          <a:rPr lang="ru-RU" b="0" i="0" smtClean="0">
                            <a:latin typeface="Cambria Math" panose="02040503050406030204" pitchFamily="18" charset="0"/>
                          </a:rPr>
                          <m:t>,     </m:t>
                        </m:r>
                      </m:oMath>
                    </a14:m>
                    <a:r>
                      <a:rPr lang="ru-RU" dirty="0" smtClean="0"/>
                      <a:t> </a:t>
                    </a:r>
                    <a:r>
                      <a:rPr lang="ru-RU" sz="1400" dirty="0" smtClean="0"/>
                      <a:t>Н-высота боковины в процентах.</a:t>
                    </a:r>
                  </a:p>
                  <a:p>
                    <a:r>
                      <a:rPr lang="ru-RU" sz="1400" dirty="0"/>
                      <a:t> </a:t>
                    </a:r>
                    <a:r>
                      <a:rPr lang="ru-RU" sz="1400" dirty="0" smtClean="0"/>
                      <a:t>       В- ширина шины</a:t>
                    </a:r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47464" y="3174783"/>
                    <a:ext cx="4334936" cy="61292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404" t="-1000" b="-18000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" name="Прямая со стрелкой 9"/>
              <p:cNvCxnSpPr/>
              <p:nvPr/>
            </p:nvCxnSpPr>
            <p:spPr>
              <a:xfrm flipH="1">
                <a:off x="7366000" y="2311547"/>
                <a:ext cx="457202" cy="8632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/>
              <p:cNvCxnSpPr/>
              <p:nvPr/>
            </p:nvCxnSpPr>
            <p:spPr>
              <a:xfrm flipH="1" flipV="1">
                <a:off x="7244723" y="1056247"/>
                <a:ext cx="781681" cy="11823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6968065" y="761705"/>
                <a:ext cx="23791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Конструкция шины(</a:t>
                </a:r>
                <a:r>
                  <a:rPr lang="en-US" sz="1400" dirty="0" smtClean="0"/>
                  <a:t>R)</a:t>
                </a:r>
                <a:endParaRPr lang="ru-RU" sz="14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823202" y="1127000"/>
                <a:ext cx="17441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Диаметр диска</a:t>
                </a:r>
                <a:endParaRPr lang="ru-RU" sz="1400" dirty="0"/>
              </a:p>
            </p:txBody>
          </p:sp>
          <p:cxnSp>
            <p:nvCxnSpPr>
              <p:cNvPr id="31" name="Прямая со стрелкой 30"/>
              <p:cNvCxnSpPr>
                <a:endCxn id="29" idx="2"/>
              </p:cNvCxnSpPr>
              <p:nvPr/>
            </p:nvCxnSpPr>
            <p:spPr>
              <a:xfrm flipV="1">
                <a:off x="8263466" y="1434777"/>
                <a:ext cx="431803" cy="8037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Прямоугольник 33"/>
          <p:cNvSpPr/>
          <p:nvPr/>
        </p:nvSpPr>
        <p:spPr>
          <a:xfrm>
            <a:off x="0" y="4014439"/>
            <a:ext cx="1225534" cy="15611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550620" y="4283094"/>
            <a:ext cx="59614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555555"/>
                </a:solidFill>
                <a:latin typeface="Arial" panose="020B0604020202020204" pitchFamily="34" charset="0"/>
              </a:rPr>
              <a:t>Завод производит автомобили и устанавливает на них шины с маркировкой 185/70 R14. Завод допускает установку шин с другими маркировками. В таблице показаны разрешенные размеры шин.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6869" y="5009383"/>
            <a:ext cx="3644551" cy="167725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550620" y="4513385"/>
            <a:ext cx="932242" cy="16412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30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" t="1112" r="87750" b="-1112"/>
          <a:stretch/>
        </p:blipFill>
        <p:spPr>
          <a:xfrm>
            <a:off x="4978427" y="8311"/>
            <a:ext cx="1478280" cy="68496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466735"/>
            <a:ext cx="51197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Какой наименьшей ширины шины можно установить на автомобиль, если диаметр диска равен 16 дюймов?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58" y="2369578"/>
            <a:ext cx="4686255" cy="215665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0273840" y="3433155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</a:rPr>
              <a:t>185/70 R14</a:t>
            </a:r>
            <a:r>
              <a:rPr lang="ru-RU" dirty="0">
                <a:solidFill>
                  <a:srgbClr val="555555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99293" y="1811122"/>
            <a:ext cx="1443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8000"/>
                </a:solidFill>
                <a:latin typeface="Arial" panose="020B0604020202020204" pitchFamily="34" charset="0"/>
              </a:rPr>
              <a:t>РЕШЕНИЕ:</a:t>
            </a:r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6292958" y="70235"/>
            <a:ext cx="5740401" cy="3472988"/>
            <a:chOff x="5825066" y="236772"/>
            <a:chExt cx="5740401" cy="3472988"/>
          </a:xfrm>
        </p:grpSpPr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08738" y="380039"/>
              <a:ext cx="5068877" cy="2773246"/>
            </a:xfrm>
            <a:prstGeom prst="rect">
              <a:avLst/>
            </a:prstGeom>
          </p:spPr>
        </p:pic>
        <p:grpSp>
          <p:nvGrpSpPr>
            <p:cNvPr id="23" name="Группа 22"/>
            <p:cNvGrpSpPr/>
            <p:nvPr/>
          </p:nvGrpSpPr>
          <p:grpSpPr>
            <a:xfrm>
              <a:off x="5825066" y="236772"/>
              <a:ext cx="5740401" cy="3472988"/>
              <a:chOff x="5841999" y="314720"/>
              <a:chExt cx="5740401" cy="3472988"/>
            </a:xfrm>
          </p:grpSpPr>
          <p:cxnSp>
            <p:nvCxnSpPr>
              <p:cNvPr id="24" name="Прямая со стрелкой 23"/>
              <p:cNvCxnSpPr/>
              <p:nvPr/>
            </p:nvCxnSpPr>
            <p:spPr>
              <a:xfrm flipH="1" flipV="1">
                <a:off x="6146800" y="660400"/>
                <a:ext cx="1219200" cy="14901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841999" y="314720"/>
                <a:ext cx="22521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Ширина шины (В)</a:t>
                </a:r>
                <a:endParaRPr lang="ru-RU" sz="1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7247464" y="3174783"/>
                    <a:ext cx="4334936" cy="61292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Н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В</m:t>
                            </m:r>
                          </m:den>
                        </m:f>
                        <m:r>
                          <a:rPr lang="ru-RU" b="0" i="0" smtClean="0">
                            <a:latin typeface="Cambria Math" panose="02040503050406030204" pitchFamily="18" charset="0"/>
                          </a:rPr>
                          <m:t>,     </m:t>
                        </m:r>
                      </m:oMath>
                    </a14:m>
                    <a:r>
                      <a:rPr lang="ru-RU" dirty="0" smtClean="0"/>
                      <a:t> </a:t>
                    </a:r>
                    <a:r>
                      <a:rPr lang="ru-RU" sz="1400" dirty="0" smtClean="0"/>
                      <a:t>Н-высота боковины в процентах.</a:t>
                    </a:r>
                  </a:p>
                  <a:p>
                    <a:r>
                      <a:rPr lang="ru-RU" sz="1400" dirty="0"/>
                      <a:t> </a:t>
                    </a:r>
                    <a:r>
                      <a:rPr lang="ru-RU" sz="1400" dirty="0" smtClean="0"/>
                      <a:t>       В- ширина шины</a:t>
                    </a:r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47464" y="3174783"/>
                    <a:ext cx="4334936" cy="61292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1404" t="-1000" b="-18000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7" name="Прямая со стрелкой 26"/>
              <p:cNvCxnSpPr/>
              <p:nvPr/>
            </p:nvCxnSpPr>
            <p:spPr>
              <a:xfrm flipH="1">
                <a:off x="7366000" y="2311547"/>
                <a:ext cx="457202" cy="8632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 flipH="1" flipV="1">
                <a:off x="7244723" y="1056247"/>
                <a:ext cx="781681" cy="11823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6968065" y="761705"/>
                <a:ext cx="23791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Конструкция шины(</a:t>
                </a:r>
                <a:r>
                  <a:rPr lang="en-US" sz="1400" dirty="0" smtClean="0"/>
                  <a:t>R)</a:t>
                </a:r>
                <a:endParaRPr lang="ru-RU" sz="14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823202" y="1127000"/>
                <a:ext cx="17441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Диаметр диска</a:t>
                </a:r>
                <a:endParaRPr lang="ru-RU" sz="1400" dirty="0"/>
              </a:p>
            </p:txBody>
          </p:sp>
          <p:cxnSp>
            <p:nvCxnSpPr>
              <p:cNvPr id="31" name="Прямая со стрелкой 30"/>
              <p:cNvCxnSpPr>
                <a:endCxn id="30" idx="2"/>
              </p:cNvCxnSpPr>
              <p:nvPr/>
            </p:nvCxnSpPr>
            <p:spPr>
              <a:xfrm flipV="1">
                <a:off x="8263466" y="1434777"/>
                <a:ext cx="431803" cy="8037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Прямоугольник 18"/>
          <p:cNvSpPr/>
          <p:nvPr/>
        </p:nvSpPr>
        <p:spPr>
          <a:xfrm>
            <a:off x="4067587" y="2665708"/>
            <a:ext cx="459490" cy="321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067587" y="3589740"/>
            <a:ext cx="656861" cy="31874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038386" y="3617821"/>
            <a:ext cx="603931" cy="29066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464949" y="4850969"/>
            <a:ext cx="289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195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18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" t="1112" r="87750" b="-1112"/>
          <a:stretch/>
        </p:blipFill>
        <p:spPr>
          <a:xfrm>
            <a:off x="5683380" y="8311"/>
            <a:ext cx="1478280" cy="68496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8974" y="364890"/>
            <a:ext cx="55928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55555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 smtClean="0">
                <a:solidFill>
                  <a:srgbClr val="55555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Найдите </a:t>
            </a:r>
            <a:r>
              <a:rPr lang="ru-RU" sz="1600" b="1" dirty="0">
                <a:solidFill>
                  <a:srgbClr val="55555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диаметр колеса автомобиля, </a:t>
            </a:r>
            <a:r>
              <a:rPr lang="ru-RU" sz="1600" b="1" dirty="0" smtClean="0">
                <a:solidFill>
                  <a:srgbClr val="55555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выходящего </a:t>
            </a:r>
            <a:r>
              <a:rPr lang="ru-RU" sz="1600" b="1" dirty="0">
                <a:solidFill>
                  <a:srgbClr val="55555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 завода. Ответ дайте в миллиметрах</a:t>
            </a:r>
            <a:r>
              <a:rPr lang="ru-RU" sz="1600" dirty="0">
                <a:solidFill>
                  <a:srgbClr val="55555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579972" y="5184464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185/70 R14</a:t>
            </a:r>
            <a:r>
              <a:rPr lang="ru-RU" dirty="0">
                <a:solidFill>
                  <a:srgbClr val="555555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52271" y="1195888"/>
            <a:ext cx="1514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8000"/>
                </a:solidFill>
                <a:latin typeface="Arial" panose="020B0604020202020204" pitchFamily="34" charset="0"/>
              </a:rPr>
              <a:t>РЕШЕНИЕ: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352271" y="1673693"/>
                <a:ext cx="4755274" cy="4982774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ru-RU" sz="16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Завод устанавливает шины с маркировкой 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185/70 </a:t>
                </a:r>
                <a:r>
                  <a:rPr lang="ru-RU" sz="16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R14</a:t>
                </a:r>
              </a:p>
              <a:p>
                <a:endParaRPr lang="ru-RU" sz="1600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D = 2H + d</a:t>
                </a:r>
                <a:endParaRPr lang="ru-RU" sz="1600" b="1" dirty="0" smtClean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chemeClr val="tx1"/>
                    </a:solidFill>
                  </a:rPr>
                  <a:t/>
                </a:r>
                <a:br>
                  <a:rPr lang="ru-RU" sz="1600" b="1" dirty="0">
                    <a:solidFill>
                      <a:schemeClr val="tx1"/>
                    </a:solidFill>
                  </a:rPr>
                </a:br>
                <a:r>
                  <a:rPr lang="ru-RU" sz="16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Ширина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шины В=185 мм (первое число)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/>
                </a:r>
                <a:br>
                  <a:rPr lang="ru-RU" sz="1600" b="1" dirty="0">
                    <a:solidFill>
                      <a:schemeClr val="tx1"/>
                    </a:solidFill>
                  </a:rPr>
                </a:br>
                <a:r>
                  <a:rPr lang="ru-RU" sz="1600" b="1" dirty="0">
                    <a:solidFill>
                      <a:schemeClr val="tx1"/>
                    </a:solidFill>
                  </a:rPr>
                  <a:t/>
                </a:r>
                <a:br>
                  <a:rPr lang="ru-RU" sz="1600" b="1" dirty="0">
                    <a:solidFill>
                      <a:schemeClr val="tx1"/>
                    </a:solidFill>
                  </a:rPr>
                </a:b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Высота боковины </a:t>
                </a:r>
                <a:r>
                  <a:rPr lang="en-US" sz="16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H=</a:t>
                </a:r>
                <a:r>
                  <a:rPr lang="ru-RU" sz="16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?</a:t>
                </a:r>
              </a:p>
              <a:p>
                <a:r>
                  <a:rPr lang="ru-RU" sz="1600" b="1" dirty="0" smtClean="0">
                    <a:solidFill>
                      <a:schemeClr val="tx1"/>
                    </a:solidFill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В</m:t>
                        </m:r>
                      </m:den>
                    </m:f>
                    <m:r>
                      <a:rPr lang="ru-RU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ru-RU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ru-RU" sz="16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  т.е 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num>
                      <m:den>
                        <m:r>
                          <a:rPr lang="ru-RU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В</m:t>
                        </m:r>
                      </m:den>
                    </m:f>
                    <m:r>
                      <a:rPr lang="ru-RU" sz="1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ru-RU" sz="1600" b="1" dirty="0" smtClean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endParaRPr lang="ru-RU" sz="1600" b="1" dirty="0" smtClean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Н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∙В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16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𝟏𝟖𝟓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16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=129,5 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/>
                </a:r>
                <a:br>
                  <a:rPr lang="ru-RU" sz="1600" b="1" dirty="0">
                    <a:solidFill>
                      <a:schemeClr val="tx1"/>
                    </a:solidFill>
                  </a:rPr>
                </a:br>
                <a:r>
                  <a:rPr lang="ru-RU" sz="1600" b="1" dirty="0">
                    <a:solidFill>
                      <a:schemeClr val="tx1"/>
                    </a:solidFill>
                  </a:rPr>
                  <a:t/>
                </a:r>
                <a:br>
                  <a:rPr lang="ru-RU" sz="1600" b="1" dirty="0">
                    <a:solidFill>
                      <a:schemeClr val="tx1"/>
                    </a:solidFill>
                  </a:rPr>
                </a:b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Диаметр диска d = 14 дюймов </a:t>
                </a:r>
                <a:endParaRPr lang="ru-RU" sz="1600" b="1" dirty="0" smtClean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14 </a:t>
                </a: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∙ 25,4мм = 355,6 </a:t>
                </a:r>
                <a:r>
                  <a:rPr lang="ru-RU" sz="16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мм (диаметр диска)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/>
                </a:r>
                <a:br>
                  <a:rPr lang="ru-RU" sz="1600" b="1" dirty="0">
                    <a:solidFill>
                      <a:schemeClr val="tx1"/>
                    </a:solidFill>
                  </a:rPr>
                </a:br>
                <a:r>
                  <a:rPr lang="ru-RU" sz="1600" b="1" dirty="0">
                    <a:solidFill>
                      <a:schemeClr val="tx1"/>
                    </a:solidFill>
                  </a:rPr>
                  <a:t/>
                </a:r>
                <a:br>
                  <a:rPr lang="ru-RU" sz="1600" b="1" dirty="0">
                    <a:solidFill>
                      <a:schemeClr val="tx1"/>
                    </a:solidFill>
                  </a:rPr>
                </a:b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D = 2H + d = 2 ∙ 129,5 + 355,6 = 614,6 мм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/>
                </a:r>
                <a:br>
                  <a:rPr lang="ru-RU" sz="1600" b="1" dirty="0">
                    <a:solidFill>
                      <a:schemeClr val="tx1"/>
                    </a:solidFill>
                  </a:rPr>
                </a:br>
                <a:r>
                  <a:rPr lang="ru-RU" sz="1600" b="1" dirty="0">
                    <a:solidFill>
                      <a:schemeClr val="tx1"/>
                    </a:solidFill>
                  </a:rPr>
                  <a:t/>
                </a:r>
                <a:br>
                  <a:rPr lang="ru-RU" sz="1600" b="1" dirty="0">
                    <a:solidFill>
                      <a:schemeClr val="tx1"/>
                    </a:solidFill>
                  </a:rPr>
                </a:br>
                <a:r>
                  <a:rPr lang="ru-RU" sz="16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Ответ: 614.6</a:t>
                </a:r>
                <a:endParaRPr lang="ru-RU" sz="16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71" y="1673693"/>
                <a:ext cx="4755274" cy="4982774"/>
              </a:xfrm>
              <a:prstGeom prst="rect">
                <a:avLst/>
              </a:prstGeom>
              <a:blipFill>
                <a:blip r:embed="rId3"/>
                <a:stretch>
                  <a:fillRect l="-639" t="-244" b="-61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1519" y="626500"/>
            <a:ext cx="3566237" cy="42892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99702" y="5718875"/>
            <a:ext cx="821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В=185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579972" y="5528202"/>
            <a:ext cx="4090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174997" y="5528202"/>
            <a:ext cx="26347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501519" y="6088207"/>
            <a:ext cx="4090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784492" y="5718874"/>
                <a:ext cx="1738857" cy="3974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Н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В</m:t>
                        </m:r>
                      </m:den>
                    </m:f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100%=</m:t>
                    </m:r>
                  </m:oMath>
                </a14:m>
                <a:r>
                  <a:rPr lang="ru-RU" dirty="0" smtClean="0"/>
                  <a:t>70</a:t>
                </a:r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4492" y="5718874"/>
                <a:ext cx="1738857" cy="397481"/>
              </a:xfrm>
              <a:prstGeom prst="rect">
                <a:avLst/>
              </a:prstGeom>
              <a:blipFill>
                <a:blip r:embed="rId5"/>
                <a:stretch>
                  <a:fillRect l="-3509" t="-3077" b="-2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>
            <a:off x="8784492" y="6116355"/>
            <a:ext cx="130102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ьная выноска 21"/>
          <p:cNvSpPr/>
          <p:nvPr/>
        </p:nvSpPr>
        <p:spPr>
          <a:xfrm>
            <a:off x="9588042" y="5184464"/>
            <a:ext cx="325464" cy="343738"/>
          </a:xfrm>
          <a:prstGeom prst="wedgeEllipseCallout">
            <a:avLst>
              <a:gd name="adj1" fmla="val 117262"/>
              <a:gd name="adj2" fmla="val -5131"/>
            </a:avLst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0276852" y="5212193"/>
            <a:ext cx="1429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</a:t>
            </a:r>
            <a:r>
              <a:rPr lang="ru-RU" sz="1200" dirty="0" smtClean="0"/>
              <a:t>-диаметр диска</a:t>
            </a:r>
            <a:endParaRPr lang="en-US" sz="1200" dirty="0" smtClean="0"/>
          </a:p>
          <a:p>
            <a:r>
              <a:rPr lang="en-US" sz="1200" dirty="0" smtClean="0"/>
              <a:t>(l</a:t>
            </a:r>
            <a:r>
              <a:rPr lang="ru-RU" sz="1200" dirty="0" smtClean="0"/>
              <a:t>дюйм</a:t>
            </a:r>
            <a:r>
              <a:rPr lang="en-US" sz="1200" dirty="0" smtClean="0"/>
              <a:t>=25</a:t>
            </a:r>
            <a:r>
              <a:rPr lang="ru-RU" sz="1200" dirty="0" smtClean="0"/>
              <a:t>,</a:t>
            </a:r>
            <a:r>
              <a:rPr lang="en-US" sz="1200" dirty="0" smtClean="0"/>
              <a:t>4</a:t>
            </a:r>
            <a:r>
              <a:rPr lang="ru-RU" sz="1200" dirty="0" smtClean="0"/>
              <a:t>мм)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70560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" t="1112" r="87750" b="-1112"/>
          <a:stretch/>
        </p:blipFill>
        <p:spPr>
          <a:xfrm>
            <a:off x="5416624" y="0"/>
            <a:ext cx="1478280" cy="6849689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6894904" y="232561"/>
            <a:ext cx="5108162" cy="3436737"/>
            <a:chOff x="5825066" y="236772"/>
            <a:chExt cx="5740401" cy="347298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376" y="236772"/>
              <a:ext cx="5068877" cy="2773246"/>
            </a:xfrm>
            <a:prstGeom prst="rect">
              <a:avLst/>
            </a:prstGeom>
          </p:spPr>
        </p:pic>
        <p:grpSp>
          <p:nvGrpSpPr>
            <p:cNvPr id="5" name="Группа 4"/>
            <p:cNvGrpSpPr/>
            <p:nvPr/>
          </p:nvGrpSpPr>
          <p:grpSpPr>
            <a:xfrm>
              <a:off x="5825066" y="236772"/>
              <a:ext cx="5740401" cy="3472988"/>
              <a:chOff x="5841999" y="314720"/>
              <a:chExt cx="5740401" cy="3472988"/>
            </a:xfrm>
          </p:grpSpPr>
          <p:cxnSp>
            <p:nvCxnSpPr>
              <p:cNvPr id="6" name="Прямая со стрелкой 5"/>
              <p:cNvCxnSpPr/>
              <p:nvPr/>
            </p:nvCxnSpPr>
            <p:spPr>
              <a:xfrm flipH="1" flipV="1">
                <a:off x="6146800" y="660400"/>
                <a:ext cx="1219200" cy="14901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5841999" y="314720"/>
                <a:ext cx="22521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Ширина шины (В)</a:t>
                </a:r>
                <a:endParaRPr lang="ru-RU" sz="1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7247464" y="3174783"/>
                    <a:ext cx="4334936" cy="61292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Н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В</m:t>
                            </m:r>
                          </m:den>
                        </m:f>
                        <m:r>
                          <a:rPr lang="ru-RU" b="0" i="0" smtClean="0">
                            <a:latin typeface="Cambria Math" panose="02040503050406030204" pitchFamily="18" charset="0"/>
                          </a:rPr>
                          <m:t>,     </m:t>
                        </m:r>
                      </m:oMath>
                    </a14:m>
                    <a:r>
                      <a:rPr lang="ru-RU" dirty="0" smtClean="0"/>
                      <a:t> </a:t>
                    </a:r>
                    <a:r>
                      <a:rPr lang="ru-RU" sz="1400" dirty="0" smtClean="0"/>
                      <a:t>Н-высота боковины в процентах.</a:t>
                    </a:r>
                  </a:p>
                  <a:p>
                    <a:r>
                      <a:rPr lang="ru-RU" sz="1400" dirty="0"/>
                      <a:t> </a:t>
                    </a:r>
                    <a:r>
                      <a:rPr lang="ru-RU" sz="1400" dirty="0" smtClean="0"/>
                      <a:t>       В- ширина шины</a:t>
                    </a:r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47464" y="3174783"/>
                    <a:ext cx="4334936" cy="61292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404" t="-1000" b="-18000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Прямая со стрелкой 8"/>
              <p:cNvCxnSpPr/>
              <p:nvPr/>
            </p:nvCxnSpPr>
            <p:spPr>
              <a:xfrm flipH="1">
                <a:off x="7366000" y="2311547"/>
                <a:ext cx="457202" cy="8632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 стрелкой 9"/>
              <p:cNvCxnSpPr/>
              <p:nvPr/>
            </p:nvCxnSpPr>
            <p:spPr>
              <a:xfrm flipH="1" flipV="1">
                <a:off x="7244723" y="1056247"/>
                <a:ext cx="781681" cy="11823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6968065" y="761705"/>
                <a:ext cx="23791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Конструкция шины(</a:t>
                </a:r>
                <a:r>
                  <a:rPr lang="en-US" sz="1400" dirty="0" smtClean="0"/>
                  <a:t>R)</a:t>
                </a:r>
                <a:endParaRPr lang="ru-RU" sz="1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823202" y="1127000"/>
                <a:ext cx="17441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Диаметр диска</a:t>
                </a:r>
                <a:endParaRPr lang="ru-RU" sz="1400" dirty="0"/>
              </a:p>
            </p:txBody>
          </p:sp>
          <p:cxnSp>
            <p:nvCxnSpPr>
              <p:cNvPr id="13" name="Прямая со стрелкой 12"/>
              <p:cNvCxnSpPr>
                <a:endCxn id="12" idx="2"/>
              </p:cNvCxnSpPr>
              <p:nvPr/>
            </p:nvCxnSpPr>
            <p:spPr>
              <a:xfrm flipV="1">
                <a:off x="8263466" y="1434777"/>
                <a:ext cx="431803" cy="8037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TextBox 15"/>
          <p:cNvSpPr txBox="1"/>
          <p:nvPr/>
        </p:nvSpPr>
        <p:spPr>
          <a:xfrm>
            <a:off x="209006" y="402956"/>
            <a:ext cx="4970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На сколько мм увеличится диаметр колеса, если заменить шины, установленные заводом шинами с маркировкой 195/70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R14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3952" y="1394934"/>
            <a:ext cx="1443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8000"/>
                </a:solidFill>
                <a:latin typeface="Arial" panose="020B0604020202020204" pitchFamily="34" charset="0"/>
              </a:rPr>
              <a:t>РЕШЕНИЕ: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1436" y="1738623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B050"/>
                </a:solidFill>
                <a:latin typeface="Arial" panose="020B0604020202020204" pitchFamily="34" charset="0"/>
              </a:rPr>
              <a:t>185/70 R14</a:t>
            </a:r>
            <a:r>
              <a:rPr lang="ru-RU" dirty="0">
                <a:solidFill>
                  <a:srgbClr val="555555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09005" y="2185261"/>
                <a:ext cx="4970555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D </a:t>
                </a:r>
                <a:r>
                  <a:rPr lang="en-US" b="1" baseline="-25000" dirty="0" smtClean="0"/>
                  <a:t>1 </a:t>
                </a:r>
                <a:r>
                  <a:rPr lang="en-US" b="1" dirty="0" smtClean="0"/>
                  <a:t>= d + 2H</a:t>
                </a:r>
                <a:r>
                  <a:rPr lang="en-US" b="1" baseline="-25000" dirty="0" smtClean="0"/>
                  <a:t>1</a:t>
                </a:r>
                <a:r>
                  <a:rPr lang="en-US" b="1" dirty="0" smtClean="0"/>
                  <a:t>                                          D</a:t>
                </a:r>
                <a:r>
                  <a:rPr lang="en-US" b="1" baseline="-25000" dirty="0" smtClean="0"/>
                  <a:t>2 </a:t>
                </a:r>
                <a:r>
                  <a:rPr lang="en-US" b="1" dirty="0" smtClean="0"/>
                  <a:t>= d + 2H</a:t>
                </a:r>
                <a:r>
                  <a:rPr lang="en-US" b="1" baseline="-25000" dirty="0" smtClean="0"/>
                  <a:t>2</a:t>
                </a:r>
                <a:endParaRPr lang="en-US" b="1" dirty="0" smtClean="0"/>
              </a:p>
              <a:p>
                <a:endParaRPr lang="en-US" dirty="0" smtClean="0"/>
              </a:p>
              <a:p>
                <a:r>
                  <a:rPr lang="ru-RU" dirty="0" smtClean="0"/>
                  <a:t>Было                                                          Стало</a:t>
                </a:r>
              </a:p>
              <a:p>
                <a:r>
                  <a:rPr lang="ru-RU" dirty="0" smtClean="0"/>
                  <a:t>185/70</a:t>
                </a:r>
                <a:r>
                  <a:rPr lang="en-US" dirty="0" smtClean="0"/>
                  <a:t>R14                                             195/70R14</a:t>
                </a:r>
              </a:p>
              <a:p>
                <a:r>
                  <a:rPr lang="en-US" dirty="0" smtClean="0"/>
                  <a:t>  B                                                            B+10</a:t>
                </a:r>
              </a:p>
              <a:p>
                <a:r>
                  <a:rPr lang="en-US" dirty="0"/>
                  <a:t> </a:t>
                </a:r>
                <a:r>
                  <a:rPr lang="en-US" b="1" dirty="0" smtClean="0"/>
                  <a:t>H</a:t>
                </a:r>
                <a:r>
                  <a:rPr lang="en-US" b="1" baseline="-25000" dirty="0" smtClean="0"/>
                  <a:t>1</a:t>
                </a:r>
                <a:r>
                  <a:rPr lang="en-US" dirty="0" smtClean="0"/>
                  <a:t> = 0,7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   </m:t>
                    </m:r>
                    <m:r>
                      <m:rPr>
                        <m:nor/>
                      </m:rPr>
                      <a:rPr lang="en-US" b="1" dirty="0"/>
                      <m:t>H</m:t>
                    </m:r>
                    <m:r>
                      <m:rPr>
                        <m:nor/>
                      </m:rPr>
                      <a:rPr lang="en-US" b="1" baseline="-25000" dirty="0" smtClean="0"/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=0,7∙(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+10)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b="1" dirty="0" smtClean="0"/>
                  <a:t>D</a:t>
                </a:r>
                <a:r>
                  <a:rPr lang="en-US" b="1" baseline="-25000" dirty="0" smtClean="0"/>
                  <a:t>2</a:t>
                </a:r>
                <a:r>
                  <a:rPr lang="en-US" b="1" dirty="0" smtClean="0"/>
                  <a:t> – D</a:t>
                </a:r>
                <a:r>
                  <a:rPr lang="en-US" b="1" baseline="-25000" dirty="0" smtClean="0"/>
                  <a:t>1</a:t>
                </a:r>
                <a:r>
                  <a:rPr lang="en-US" b="1" dirty="0" smtClean="0"/>
                  <a:t>  </a:t>
                </a:r>
                <a:r>
                  <a:rPr lang="en-US" b="1" dirty="0"/>
                  <a:t>= </a:t>
                </a:r>
                <a:r>
                  <a:rPr lang="en-US" b="1" dirty="0" smtClean="0"/>
                  <a:t> d </a:t>
                </a:r>
                <a:r>
                  <a:rPr lang="en-US" b="1" dirty="0"/>
                  <a:t>+ </a:t>
                </a:r>
                <a:r>
                  <a:rPr lang="en-US" b="1" dirty="0" smtClean="0"/>
                  <a:t>2H</a:t>
                </a:r>
                <a:r>
                  <a:rPr lang="en-US" b="1" baseline="-25000" dirty="0" smtClean="0"/>
                  <a:t>2 </a:t>
                </a:r>
                <a:r>
                  <a:rPr lang="en-US" b="1" dirty="0" smtClean="0"/>
                  <a:t> - ( d </a:t>
                </a:r>
                <a:r>
                  <a:rPr lang="en-US" b="1" dirty="0"/>
                  <a:t>+ 2H</a:t>
                </a:r>
                <a:r>
                  <a:rPr lang="en-US" b="1" baseline="-25000" dirty="0"/>
                  <a:t>1</a:t>
                </a:r>
                <a:r>
                  <a:rPr lang="en-US" b="1" dirty="0"/>
                  <a:t> </a:t>
                </a:r>
                <a:r>
                  <a:rPr lang="en-US" b="1" dirty="0" smtClean="0"/>
                  <a:t>) = …= 2H</a:t>
                </a:r>
                <a:r>
                  <a:rPr lang="en-US" b="1" baseline="-25000" dirty="0" smtClean="0"/>
                  <a:t>2</a:t>
                </a:r>
                <a:r>
                  <a:rPr lang="en-US" b="1" dirty="0" smtClean="0"/>
                  <a:t> – </a:t>
                </a:r>
                <a:r>
                  <a:rPr lang="ru-RU" b="1" dirty="0" smtClean="0"/>
                  <a:t>2</a:t>
                </a:r>
                <a:r>
                  <a:rPr lang="en-US" b="1" dirty="0" smtClean="0"/>
                  <a:t>H</a:t>
                </a:r>
                <a:r>
                  <a:rPr lang="en-US" b="1" baseline="-25000" dirty="0" smtClean="0"/>
                  <a:t>1</a:t>
                </a:r>
                <a:endParaRPr lang="en-US" b="1" dirty="0" smtClean="0"/>
              </a:p>
              <a:p>
                <a:endParaRPr lang="en-US" b="1" dirty="0"/>
              </a:p>
              <a:p>
                <a:r>
                  <a:rPr lang="en-US" b="1" dirty="0"/>
                  <a:t>D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 – </a:t>
                </a:r>
                <a:r>
                  <a:rPr lang="en-US" b="1" dirty="0" smtClean="0"/>
                  <a:t>D</a:t>
                </a:r>
                <a:r>
                  <a:rPr lang="en-US" b="1" baseline="-25000" dirty="0" smtClean="0"/>
                  <a:t>1 </a:t>
                </a:r>
                <a:r>
                  <a:rPr lang="en-US" b="1" dirty="0" smtClean="0"/>
                  <a:t> = 2</a:t>
                </a:r>
                <a:r>
                  <a:rPr lang="ru-RU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∙</a:t>
                </a:r>
                <a:r>
                  <a:rPr lang="ru-RU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0</a:t>
                </a:r>
                <a:r>
                  <a:rPr lang="ru-RU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:r>
                  <a:rPr lang="ru-RU" b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7∙ (В+10) – 2 ∙</a:t>
                </a:r>
                <a14:m>
                  <m:oMath xmlns:m="http://schemas.openxmlformats.org/officeDocument/2006/math">
                    <m:r>
                      <a:rPr lang="ru-RU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ru-RU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ru-RU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∙В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В+</m:t>
                    </m:r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</m:oMath>
                </a14:m>
                <a:endParaRPr lang="en-US" b="1" dirty="0" smtClean="0"/>
              </a:p>
              <a:p>
                <a:endParaRPr lang="en-US" b="1" dirty="0"/>
              </a:p>
              <a:p>
                <a:r>
                  <a:rPr lang="ru-RU" b="1" dirty="0" smtClean="0"/>
                  <a:t>Ответ: 14</a:t>
                </a:r>
                <a:endParaRPr lang="en-US" b="1" dirty="0"/>
              </a:p>
              <a:p>
                <a:endParaRPr lang="en-US" dirty="0" smtClean="0"/>
              </a:p>
              <a:p>
                <a:endParaRPr lang="ru-RU" dirty="0" smtClean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05" y="2185261"/>
                <a:ext cx="4970555" cy="4247317"/>
              </a:xfrm>
              <a:prstGeom prst="rect">
                <a:avLst/>
              </a:prstGeom>
              <a:blipFill>
                <a:blip r:embed="rId5"/>
                <a:stretch>
                  <a:fillRect l="-980" t="-7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2769480" y="892273"/>
            <a:ext cx="1033837" cy="3004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74320" y="3344091"/>
            <a:ext cx="3396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64135" y="3344091"/>
            <a:ext cx="3396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05588" y="3344091"/>
            <a:ext cx="3396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412537" y="1724897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195/70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R14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5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" t="1112" r="87750" b="-1112"/>
          <a:stretch/>
        </p:blipFill>
        <p:spPr>
          <a:xfrm>
            <a:off x="4607988" y="132786"/>
            <a:ext cx="1478280" cy="6849689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5906219" y="697568"/>
            <a:ext cx="5740401" cy="3472988"/>
            <a:chOff x="5825066" y="236772"/>
            <a:chExt cx="5740401" cy="347298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376" y="236772"/>
              <a:ext cx="5068877" cy="2773246"/>
            </a:xfrm>
            <a:prstGeom prst="rect">
              <a:avLst/>
            </a:prstGeom>
          </p:spPr>
        </p:pic>
        <p:grpSp>
          <p:nvGrpSpPr>
            <p:cNvPr id="5" name="Группа 4"/>
            <p:cNvGrpSpPr/>
            <p:nvPr/>
          </p:nvGrpSpPr>
          <p:grpSpPr>
            <a:xfrm>
              <a:off x="5825066" y="236772"/>
              <a:ext cx="5740401" cy="3472988"/>
              <a:chOff x="5841999" y="314720"/>
              <a:chExt cx="5740401" cy="3472988"/>
            </a:xfrm>
          </p:grpSpPr>
          <p:cxnSp>
            <p:nvCxnSpPr>
              <p:cNvPr id="6" name="Прямая со стрелкой 5"/>
              <p:cNvCxnSpPr/>
              <p:nvPr/>
            </p:nvCxnSpPr>
            <p:spPr>
              <a:xfrm flipH="1" flipV="1">
                <a:off x="6146800" y="660400"/>
                <a:ext cx="1219200" cy="14901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5841999" y="314720"/>
                <a:ext cx="22521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Ширина шины (В)</a:t>
                </a:r>
                <a:endParaRPr lang="ru-RU" sz="1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7247464" y="3174783"/>
                    <a:ext cx="4334936" cy="61292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Н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В</m:t>
                            </m:r>
                          </m:den>
                        </m:f>
                        <m:r>
                          <a:rPr lang="ru-RU" b="0" i="0" smtClean="0">
                            <a:latin typeface="Cambria Math" panose="02040503050406030204" pitchFamily="18" charset="0"/>
                          </a:rPr>
                          <m:t>,     </m:t>
                        </m:r>
                      </m:oMath>
                    </a14:m>
                    <a:r>
                      <a:rPr lang="ru-RU" dirty="0" smtClean="0"/>
                      <a:t> </a:t>
                    </a:r>
                    <a:r>
                      <a:rPr lang="ru-RU" sz="1400" dirty="0" smtClean="0"/>
                      <a:t>Н-высота боковины в процентах.</a:t>
                    </a:r>
                  </a:p>
                  <a:p>
                    <a:r>
                      <a:rPr lang="ru-RU" sz="1400" dirty="0"/>
                      <a:t> </a:t>
                    </a:r>
                    <a:r>
                      <a:rPr lang="ru-RU" sz="1400" dirty="0" smtClean="0"/>
                      <a:t>       В- ширина шины</a:t>
                    </a:r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47464" y="3174783"/>
                    <a:ext cx="4334936" cy="61292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404" t="-1000" b="-18000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Прямая со стрелкой 8"/>
              <p:cNvCxnSpPr/>
              <p:nvPr/>
            </p:nvCxnSpPr>
            <p:spPr>
              <a:xfrm flipH="1">
                <a:off x="7366000" y="2311547"/>
                <a:ext cx="457202" cy="8632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 стрелкой 9"/>
              <p:cNvCxnSpPr/>
              <p:nvPr/>
            </p:nvCxnSpPr>
            <p:spPr>
              <a:xfrm flipH="1" flipV="1">
                <a:off x="7244723" y="1056247"/>
                <a:ext cx="781681" cy="11823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6968065" y="761705"/>
                <a:ext cx="23791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Конструкция шины(</a:t>
                </a:r>
                <a:r>
                  <a:rPr lang="en-US" sz="1400" dirty="0" smtClean="0"/>
                  <a:t>R)</a:t>
                </a:r>
                <a:endParaRPr lang="ru-RU" sz="1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823202" y="1127000"/>
                <a:ext cx="17441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Диаметр диска</a:t>
                </a:r>
                <a:endParaRPr lang="ru-RU" sz="1400" dirty="0"/>
              </a:p>
            </p:txBody>
          </p:sp>
          <p:cxnSp>
            <p:nvCxnSpPr>
              <p:cNvPr id="13" name="Прямая со стрелкой 12"/>
              <p:cNvCxnSpPr>
                <a:endCxn id="12" idx="2"/>
              </p:cNvCxnSpPr>
              <p:nvPr/>
            </p:nvCxnSpPr>
            <p:spPr>
              <a:xfrm flipV="1">
                <a:off x="8263466" y="1434777"/>
                <a:ext cx="431803" cy="8037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5738" y="4264628"/>
            <a:ext cx="3790154" cy="25018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23986" y="402956"/>
            <a:ext cx="45151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На сколько метров увеличится путь, пройденный автомобилем, когда колесо сделает 1000 оборотов, если заменить шины, установленные заводом шинами с маркировкой 195/70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R14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537858" y="5965280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195/70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R14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537858" y="4975585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185/70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R14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0537858" y="4354560"/>
            <a:ext cx="1380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D</a:t>
            </a:r>
            <a:r>
              <a:rPr lang="en-US" b="1" baseline="-25000" dirty="0"/>
              <a:t>2</a:t>
            </a:r>
            <a:r>
              <a:rPr lang="en-US" b="1" dirty="0"/>
              <a:t> – D</a:t>
            </a:r>
            <a:r>
              <a:rPr lang="en-US" b="1" baseline="-25000" dirty="0"/>
              <a:t>1 </a:t>
            </a:r>
            <a:r>
              <a:rPr lang="ru-RU" b="1" baseline="-25000" dirty="0" smtClean="0"/>
              <a:t> </a:t>
            </a:r>
            <a:r>
              <a:rPr lang="ru-RU" b="1" dirty="0" smtClean="0"/>
              <a:t> = 14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637352" y="1439095"/>
            <a:ext cx="960894" cy="2781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78467" y="1975463"/>
            <a:ext cx="1443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8000"/>
                </a:solidFill>
                <a:latin typeface="Arial" panose="020B0604020202020204" pitchFamily="34" charset="0"/>
              </a:rPr>
              <a:t>РЕШЕНИЕ: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07097" y="2477785"/>
                <a:ext cx="4164250" cy="4308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 длина 1-го колеса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ru-RU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 длина 1-го </a:t>
                </a:r>
                <a:r>
                  <a:rPr lang="ru-RU" sz="2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колеса</a:t>
                </a:r>
              </a:p>
              <a:p>
                <a:pPr/>
                <a:endParaRPr lang="ru-RU" sz="20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ru-RU" sz="2000" dirty="0" smtClean="0"/>
                  <a:t>(</a:t>
                </a:r>
                <a:r>
                  <a:rPr lang="en-US" sz="2000" dirty="0" smtClean="0"/>
                  <a:t>D+14)-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+14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=14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мм</m:t>
                        </m:r>
                      </m:e>
                    </m:d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−за один оборот</m:t>
                    </m:r>
                  </m:oMath>
                </a14:m>
                <a:endParaRPr lang="ru-RU" sz="2000" b="0" dirty="0" smtClean="0">
                  <a:ea typeface="Cambria Math" panose="02040503050406030204" pitchFamily="18" charset="0"/>
                </a:endParaRPr>
              </a:p>
              <a:p>
                <a:endParaRPr lang="ru-RU" sz="2000" dirty="0" smtClean="0"/>
              </a:p>
              <a:p>
                <a:r>
                  <a:rPr lang="ru-RU" sz="2000" dirty="0" smtClean="0"/>
                  <a:t>14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3,14=43,96</m:t>
                    </m:r>
                    <m:d>
                      <m:dPr>
                        <m:ctrlP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мм</m:t>
                        </m:r>
                      </m:e>
                    </m:d>
                  </m:oMath>
                </a14:m>
                <a:endParaRPr lang="ru-RU" sz="2000" b="0" dirty="0" smtClean="0">
                  <a:ea typeface="Cambria Math" panose="02040503050406030204" pitchFamily="18" charset="0"/>
                </a:endParaRPr>
              </a:p>
              <a:p>
                <a:endParaRPr lang="ru-RU" sz="2000" dirty="0" smtClean="0"/>
              </a:p>
              <a:p>
                <a:r>
                  <a:rPr lang="ru-RU" sz="2000" dirty="0" smtClean="0"/>
                  <a:t>43,96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1000=43960</m:t>
                    </m:r>
                    <m:d>
                      <m:dPr>
                        <m:ctrlP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мм</m:t>
                        </m:r>
                      </m:e>
                    </m:d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−за 1000 оборотов.</m:t>
                    </m:r>
                  </m:oMath>
                </a14:m>
                <a:endParaRPr lang="ru-RU" sz="2000" b="0" dirty="0" smtClean="0">
                  <a:ea typeface="Cambria Math" panose="02040503050406030204" pitchFamily="18" charset="0"/>
                </a:endParaRPr>
              </a:p>
              <a:p>
                <a:endParaRPr lang="ru-RU" sz="2000" dirty="0" smtClean="0"/>
              </a:p>
              <a:p>
                <a:r>
                  <a:rPr lang="ru-RU" sz="2000" dirty="0" smtClean="0"/>
                  <a:t>43960мм=43,96м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ru-RU" sz="2000" dirty="0" smtClean="0"/>
                  <a:t>44м</a:t>
                </a:r>
              </a:p>
              <a:p>
                <a:endParaRPr lang="ru-RU" sz="2000" dirty="0"/>
              </a:p>
              <a:p>
                <a:r>
                  <a:rPr lang="ru-RU" sz="2000" dirty="0" smtClean="0"/>
                  <a:t>Ответ: 44</a:t>
                </a:r>
                <a:endParaRPr lang="ru-RU" sz="20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97" y="2477785"/>
                <a:ext cx="4164250" cy="4308872"/>
              </a:xfrm>
              <a:prstGeom prst="rect">
                <a:avLst/>
              </a:prstGeom>
              <a:blipFill>
                <a:blip r:embed="rId6"/>
                <a:stretch>
                  <a:fillRect l="-3660" t="-1839" b="-26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39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" t="1112" r="87750" b="-1112"/>
          <a:stretch/>
        </p:blipFill>
        <p:spPr>
          <a:xfrm>
            <a:off x="5974416" y="8311"/>
            <a:ext cx="1478280" cy="6849689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7004410" y="106946"/>
            <a:ext cx="5740401" cy="3472988"/>
            <a:chOff x="5825066" y="236772"/>
            <a:chExt cx="5740401" cy="3472988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376" y="236772"/>
              <a:ext cx="5068877" cy="2773246"/>
            </a:xfrm>
            <a:prstGeom prst="rect">
              <a:avLst/>
            </a:prstGeom>
          </p:spPr>
        </p:pic>
        <p:grpSp>
          <p:nvGrpSpPr>
            <p:cNvPr id="5" name="Группа 4"/>
            <p:cNvGrpSpPr/>
            <p:nvPr/>
          </p:nvGrpSpPr>
          <p:grpSpPr>
            <a:xfrm>
              <a:off x="5825066" y="236772"/>
              <a:ext cx="5740401" cy="3472988"/>
              <a:chOff x="5841999" y="314720"/>
              <a:chExt cx="5740401" cy="3472988"/>
            </a:xfrm>
          </p:grpSpPr>
          <p:cxnSp>
            <p:nvCxnSpPr>
              <p:cNvPr id="6" name="Прямая со стрелкой 5"/>
              <p:cNvCxnSpPr/>
              <p:nvPr/>
            </p:nvCxnSpPr>
            <p:spPr>
              <a:xfrm flipH="1" flipV="1">
                <a:off x="6146800" y="660400"/>
                <a:ext cx="1219200" cy="14901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5841999" y="314720"/>
                <a:ext cx="22521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Ширина шины (В)</a:t>
                </a:r>
                <a:endParaRPr lang="ru-RU" sz="14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7247464" y="3174783"/>
                    <a:ext cx="4334936" cy="612925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Н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В</m:t>
                            </m:r>
                          </m:den>
                        </m:f>
                        <m:r>
                          <a:rPr lang="ru-RU" b="0" i="0" smtClean="0">
                            <a:latin typeface="Cambria Math" panose="02040503050406030204" pitchFamily="18" charset="0"/>
                          </a:rPr>
                          <m:t>,     </m:t>
                        </m:r>
                      </m:oMath>
                    </a14:m>
                    <a:r>
                      <a:rPr lang="ru-RU" dirty="0" smtClean="0"/>
                      <a:t> </a:t>
                    </a:r>
                    <a:r>
                      <a:rPr lang="ru-RU" sz="1400" dirty="0" smtClean="0"/>
                      <a:t>Н-высота боковины в процентах.</a:t>
                    </a:r>
                  </a:p>
                  <a:p>
                    <a:r>
                      <a:rPr lang="ru-RU" sz="1400" dirty="0"/>
                      <a:t> </a:t>
                    </a:r>
                    <a:r>
                      <a:rPr lang="ru-RU" sz="1400" dirty="0" smtClean="0"/>
                      <a:t>       В- ширина шины</a:t>
                    </a:r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47464" y="3174783"/>
                    <a:ext cx="4334936" cy="61292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406" b="-16832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" name="Прямая со стрелкой 8"/>
              <p:cNvCxnSpPr/>
              <p:nvPr/>
            </p:nvCxnSpPr>
            <p:spPr>
              <a:xfrm flipH="1">
                <a:off x="7366000" y="2311547"/>
                <a:ext cx="457202" cy="86323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 стрелкой 9"/>
              <p:cNvCxnSpPr/>
              <p:nvPr/>
            </p:nvCxnSpPr>
            <p:spPr>
              <a:xfrm flipH="1" flipV="1">
                <a:off x="7244723" y="1056247"/>
                <a:ext cx="781681" cy="11823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6968065" y="761705"/>
                <a:ext cx="23791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Конструкция шины(</a:t>
                </a:r>
                <a:r>
                  <a:rPr lang="en-US" sz="1400" dirty="0" smtClean="0"/>
                  <a:t>R)</a:t>
                </a:r>
                <a:endParaRPr lang="ru-RU" sz="1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823202" y="1127000"/>
                <a:ext cx="17441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Диаметр диска</a:t>
                </a:r>
                <a:endParaRPr lang="ru-RU" sz="1400" dirty="0"/>
              </a:p>
            </p:txBody>
          </p:sp>
          <p:cxnSp>
            <p:nvCxnSpPr>
              <p:cNvPr id="13" name="Прямая со стрелкой 12"/>
              <p:cNvCxnSpPr>
                <a:endCxn id="12" idx="2"/>
              </p:cNvCxnSpPr>
              <p:nvPr/>
            </p:nvCxnSpPr>
            <p:spPr>
              <a:xfrm flipV="1">
                <a:off x="8263466" y="1434777"/>
                <a:ext cx="431803" cy="80378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1755" y="3695740"/>
            <a:ext cx="3935960" cy="259812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95946" y="631597"/>
            <a:ext cx="48664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Black" panose="020B0A04020102020204" pitchFamily="34" charset="0"/>
              </a:rPr>
              <a:t>5. Спидометр автомобиля, собранного на заводе, показывает скорость точно. На сколько процентов показания спидометра будут меньше скорости автомобиля, если заменить шины, установленные на заводе шинами с маркировкой 195/70</a:t>
            </a:r>
            <a:r>
              <a:rPr lang="en-US" sz="1600" dirty="0" smtClean="0">
                <a:latin typeface="Arial Black" panose="020B0A04020102020204" pitchFamily="34" charset="0"/>
              </a:rPr>
              <a:t>R</a:t>
            </a:r>
            <a:r>
              <a:rPr lang="ru-RU" sz="1600" dirty="0" smtClean="0">
                <a:latin typeface="Arial Black" panose="020B0A04020102020204" pitchFamily="34" charset="0"/>
              </a:rPr>
              <a:t>14? Округлите результат до десятых.</a:t>
            </a:r>
            <a:endParaRPr lang="ru-RU" sz="1600" dirty="0">
              <a:latin typeface="Arial Black" panose="020B0A04020102020204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1096786" y="6292312"/>
            <a:ext cx="15499" cy="27450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879810" y="6566816"/>
                <a:ext cx="8059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14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9810" y="6566816"/>
                <a:ext cx="805912" cy="369332"/>
              </a:xfrm>
              <a:prstGeom prst="rect">
                <a:avLst/>
              </a:prstGeom>
              <a:blipFill>
                <a:blip r:embed="rId6"/>
                <a:stretch>
                  <a:fillRect l="-6818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495946" y="2967009"/>
            <a:ext cx="136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8000"/>
                </a:solidFill>
                <a:latin typeface="Arial" panose="020B0604020202020204" pitchFamily="34" charset="0"/>
              </a:rPr>
              <a:t>РЕШЕНИЕ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09966" y="3490268"/>
                <a:ext cx="5664450" cy="3076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 </a:t>
                </a:r>
                <a:r>
                  <a:rPr lang="ru-RU" dirty="0" smtClean="0"/>
                  <a:t>разница в показании спидометра зависит от разности диаметров (14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endParaRPr lang="ru-RU" b="0" dirty="0" smtClean="0">
                  <a:ea typeface="Cambria Math" panose="02040503050406030204" pitchFamily="18" charset="0"/>
                </a:endParaRPr>
              </a:p>
              <a:p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– 100%</a:t>
                </a:r>
              </a:p>
              <a:p>
                <a:r>
                  <a:rPr lang="en-US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14</a:t>
                </a:r>
                <a:r>
                  <a:rPr lang="el-GR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π</a:t>
                </a:r>
                <a:r>
                  <a:rPr lang="en-US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-- </a:t>
                </a:r>
                <a:r>
                  <a:rPr lang="ru-RU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?</a:t>
                </a:r>
              </a:p>
              <a:p>
                <a:endParaRPr lang="ru-RU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ru-RU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х</a:t>
                </a:r>
                <a:r>
                  <a:rPr lang="ru-RU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∙100</m:t>
                        </m:r>
                      </m:num>
                      <m:den>
                        <m: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r>
                  <a:rPr lang="en-US" sz="2000" b="0" dirty="0" smtClean="0">
                    <a:ea typeface="Cambria Math" panose="020405030504060302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1400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r>
                  <a:rPr lang="en-US" sz="2000" b="0" dirty="0" smtClean="0">
                    <a:ea typeface="Cambria Math" panose="020405030504060302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1400</m:t>
                        </m:r>
                      </m:num>
                      <m:den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614,6</m:t>
                        </m:r>
                      </m:den>
                    </m:f>
                    <m:r>
                      <a:rPr lang="ru-RU" sz="2000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2,27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≈2</m:t>
                    </m:r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2000" dirty="0">
                  <a:ea typeface="Cambria Math" panose="02040503050406030204" pitchFamily="18" charset="0"/>
                </a:endParaRPr>
              </a:p>
              <a:p>
                <a:endParaRPr lang="ru-RU" sz="2000" b="0" dirty="0" smtClean="0">
                  <a:ea typeface="Cambria Math" panose="02040503050406030204" pitchFamily="18" charset="0"/>
                </a:endParaRPr>
              </a:p>
              <a:p>
                <a:endParaRPr lang="en-US" dirty="0"/>
              </a:p>
              <a:p>
                <a:r>
                  <a:rPr lang="ru-RU" dirty="0" smtClean="0"/>
                  <a:t>Ответ: 2,3</a:t>
                </a:r>
                <a:endParaRPr lang="ru-RU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66" y="3490268"/>
                <a:ext cx="5664450" cy="3076548"/>
              </a:xfrm>
              <a:prstGeom prst="rect">
                <a:avLst/>
              </a:prstGeom>
              <a:blipFill>
                <a:blip r:embed="rId7"/>
                <a:stretch>
                  <a:fillRect l="-969" t="-1190" b="-23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766088" y="2880192"/>
            <a:ext cx="1813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D=614,6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3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0335" y="324464"/>
            <a:ext cx="7919884" cy="605897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/>
              <a:t>Для маркировки автомобильных шин применяется единая система обозначений (см. таблицу). </a:t>
            </a:r>
            <a:r>
              <a:rPr lang="ru-RU" sz="2200" dirty="0">
                <a:solidFill>
                  <a:srgbClr val="FF0000"/>
                </a:solidFill>
              </a:rPr>
              <a:t>Первое число означает ширину В шины (</a:t>
            </a:r>
            <a:r>
              <a:rPr lang="ru-RU" sz="2200" dirty="0"/>
              <a:t>ширину протектора) в миллиметрах (см. рисунок). </a:t>
            </a:r>
            <a:r>
              <a:rPr lang="ru-RU" sz="2200" dirty="0">
                <a:solidFill>
                  <a:srgbClr val="FF0000"/>
                </a:solidFill>
              </a:rPr>
              <a:t>Второе число — отношение высоты боковины Н к ширине шины В </a:t>
            </a:r>
            <a:r>
              <a:rPr lang="ru-RU" sz="2200" dirty="0" err="1">
                <a:solidFill>
                  <a:srgbClr val="FF0000"/>
                </a:solidFill>
              </a:rPr>
              <a:t>в</a:t>
            </a:r>
            <a:r>
              <a:rPr lang="ru-RU" sz="2200" dirty="0">
                <a:solidFill>
                  <a:srgbClr val="FF0000"/>
                </a:solidFill>
              </a:rPr>
              <a:t> процентах</a:t>
            </a:r>
            <a:r>
              <a:rPr lang="ru-RU" sz="2200" dirty="0"/>
              <a:t>. Последующая буква указывает конструкцию шины. Например, буква R означает, что шина радиальная, то есть нити каркаса в боковине шины расположены вдоль радиусов колеса. На всех легковых автомобилях применяются шины радиальной конструкции. За обозначением типа конструкции шины идёт число, указывающее </a:t>
            </a:r>
            <a:r>
              <a:rPr lang="ru-RU" sz="2200" dirty="0">
                <a:solidFill>
                  <a:srgbClr val="FF0000"/>
                </a:solidFill>
              </a:rPr>
              <a:t>диаметр диска колеса в дюймах (в одном дюйме 25,4 мм). </a:t>
            </a:r>
            <a:r>
              <a:rPr lang="ru-RU" sz="2200" dirty="0"/>
              <a:t>По сути, это диаметр d внутреннего отверстия в шине. Таким образом,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общий диаметр колеса D легко найти, зная диаметр диска и высоту боковины. </a:t>
            </a:r>
            <a:r>
              <a:rPr lang="ru-RU" sz="2200" dirty="0"/>
              <a:t>Возможны дополнительные маркировки, означающие допустимую нагрузку на шину, сезонность использования, тип дорожного покрытия и другие. Завод производит легковые автомобили определённой модели и устанавливает на них шины с маркировкой </a:t>
            </a:r>
            <a:r>
              <a:rPr lang="ru-RU" sz="2200" b="1" dirty="0">
                <a:solidFill>
                  <a:srgbClr val="FF0000"/>
                </a:solidFill>
              </a:rPr>
              <a:t>175/60 R15. </a:t>
            </a:r>
            <a:r>
              <a:rPr lang="ru-RU" sz="2200" dirty="0"/>
              <a:t>Завод допускает установку шин с другими маркировками. </a:t>
            </a:r>
          </a:p>
          <a:p>
            <a:pPr algn="just"/>
            <a:endParaRPr lang="ru-RU" sz="2200" dirty="0"/>
          </a:p>
        </p:txBody>
      </p:sp>
      <p:pic>
        <p:nvPicPr>
          <p:cNvPr id="4" name="Рисунок 3" descr="http://xn--80aaasqmjacq0cd6n.xn--p1ai/public/12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819" y="1165314"/>
            <a:ext cx="2696343" cy="437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12955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3142</TotalTime>
  <Words>969</Words>
  <Application>Microsoft Office PowerPoint</Application>
  <PresentationFormat>Широкоэкранный</PresentationFormat>
  <Paragraphs>161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 Степанова</dc:creator>
  <cp:lastModifiedBy> Юлия Михайлова</cp:lastModifiedBy>
  <cp:revision>140</cp:revision>
  <dcterms:created xsi:type="dcterms:W3CDTF">2018-01-13T22:25:17Z</dcterms:created>
  <dcterms:modified xsi:type="dcterms:W3CDTF">2020-04-08T04:51:30Z</dcterms:modified>
</cp:coreProperties>
</file>